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7" r:id="rId10"/>
    <p:sldId id="269" r:id="rId11"/>
    <p:sldId id="271" r:id="rId12"/>
    <p:sldId id="272" r:id="rId13"/>
    <p:sldId id="273" r:id="rId14"/>
    <p:sldId id="277" r:id="rId15"/>
    <p:sldId id="274" r:id="rId16"/>
    <p:sldId id="275" r:id="rId17"/>
    <p:sldId id="276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66"/>
    <a:srgbClr val="5D742E"/>
    <a:srgbClr val="4D6026"/>
    <a:srgbClr val="3E4D1F"/>
    <a:srgbClr val="009900"/>
    <a:srgbClr val="0099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16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908A7-1CBB-42A9-BFF1-CAA60152370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EAA42B-7FA4-4548-9AD1-2B211855A95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EAA42B-7FA4-4548-9AD1-2B211855A955}" type="slidenum">
              <a:rPr lang="ru-RU" smtClean="0"/>
              <a:pPr/>
              <a:t>8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01.05.2022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https://www.ukazka.ru/img/g/uk206420.jpg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solidFill>
            <a:srgbClr val="006666"/>
          </a:solidFill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7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ГЛАГОЛ</a:t>
            </a:r>
            <a:br>
              <a:rPr lang="ru-RU" sz="7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(5 класс)</a:t>
            </a:r>
            <a:endParaRPr lang="ru-R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72008"/>
            <a:ext cx="7415242" cy="1066792"/>
          </a:xfrm>
        </p:spPr>
        <p:txBody>
          <a:bodyPr>
            <a:normAutofit/>
          </a:bodyPr>
          <a:lstStyle/>
          <a:p>
            <a:pPr algn="r"/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Работу выполнила:</a:t>
            </a:r>
          </a:p>
          <a:p>
            <a:pPr algn="r"/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Александрова Светлана Сергеевна,</a:t>
            </a:r>
          </a:p>
          <a:p>
            <a:pPr algn="r"/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</a:t>
            </a:r>
          </a:p>
          <a:p>
            <a:pPr algn="r"/>
            <a:r>
              <a:rPr lang="ru-RU" sz="12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МАОУСОШ №8 г. Старая Русса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68346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Глаголы-исключения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ubRRectCallout"/>
          <p:cNvSpPr>
            <a:spLocks noEditPoints="1" noChangeArrowheads="1"/>
          </p:cNvSpPr>
          <p:nvPr/>
        </p:nvSpPr>
        <p:spPr bwMode="auto">
          <a:xfrm rot="10800000" flipV="1">
            <a:off x="1357290" y="1428736"/>
            <a:ext cx="2000264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спряжение</a:t>
            </a:r>
          </a:p>
        </p:txBody>
      </p:sp>
      <p:sp>
        <p:nvSpPr>
          <p:cNvPr id="6" name="PubRRectCallout"/>
          <p:cNvSpPr>
            <a:spLocks noEditPoints="1" noChangeArrowheads="1"/>
          </p:cNvSpPr>
          <p:nvPr/>
        </p:nvSpPr>
        <p:spPr bwMode="auto">
          <a:xfrm rot="10800000" flipV="1">
            <a:off x="5500694" y="1428736"/>
            <a:ext cx="2143140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спряжение</a:t>
            </a:r>
          </a:p>
        </p:txBody>
      </p:sp>
      <p:sp>
        <p:nvSpPr>
          <p:cNvPr id="8" name="PubRRectCallout"/>
          <p:cNvSpPr>
            <a:spLocks noEditPoints="1" noChangeArrowheads="1"/>
          </p:cNvSpPr>
          <p:nvPr/>
        </p:nvSpPr>
        <p:spPr bwMode="auto">
          <a:xfrm rot="10800000" flipV="1">
            <a:off x="928662" y="2214554"/>
            <a:ext cx="2643206" cy="714380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Брить , стелить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PubRRectCallout"/>
          <p:cNvSpPr>
            <a:spLocks noEditPoints="1" noChangeArrowheads="1"/>
          </p:cNvSpPr>
          <p:nvPr/>
        </p:nvSpPr>
        <p:spPr bwMode="auto">
          <a:xfrm rot="10800000" flipV="1">
            <a:off x="4357686" y="2143116"/>
            <a:ext cx="4643470" cy="114300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Гнать ,  держать, дышать, слышать, смотреть, видеть, ненавидеть,  обидеть, терпеть, зависеть, вертеть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ubRRectCallout"/>
          <p:cNvSpPr>
            <a:spLocks noEditPoints="1" noChangeArrowheads="1"/>
          </p:cNvSpPr>
          <p:nvPr/>
        </p:nvSpPr>
        <p:spPr bwMode="auto">
          <a:xfrm rot="10800000" flipV="1">
            <a:off x="357158" y="3429000"/>
            <a:ext cx="3571900" cy="207170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        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Я     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Мы    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ем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Мы 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ем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Ты     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ешь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Ты  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ешь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Вы     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Вы 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ете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Он      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Он  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ет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Они    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Они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стел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ют</a:t>
            </a:r>
          </a:p>
        </p:txBody>
      </p:sp>
      <p:sp>
        <p:nvSpPr>
          <p:cNvPr id="11" name="PubRRectCallout"/>
          <p:cNvSpPr>
            <a:spLocks noEditPoints="1" noChangeArrowheads="1"/>
          </p:cNvSpPr>
          <p:nvPr/>
        </p:nvSpPr>
        <p:spPr bwMode="auto">
          <a:xfrm rot="10800000" flipV="1">
            <a:off x="4572000" y="3429000"/>
            <a:ext cx="4143404" cy="200026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Я      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Я    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ю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Мы  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 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Мы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им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Ты   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ишь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Ты 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ишь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Вы   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ите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Вы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ите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Он    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Он   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ит</a:t>
            </a:r>
          </a:p>
          <a:p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Они  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ят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            Они  </a:t>
            </a:r>
            <a:r>
              <a:rPr lang="ru-RU" sz="1600" b="1" i="1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смотр</a:t>
            </a:r>
            <a:r>
              <a:rPr lang="ru-RU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ят</a:t>
            </a:r>
          </a:p>
        </p:txBody>
      </p:sp>
      <p:sp>
        <p:nvSpPr>
          <p:cNvPr id="12" name="PubRRectCallout"/>
          <p:cNvSpPr>
            <a:spLocks noEditPoints="1" noChangeArrowheads="1"/>
          </p:cNvSpPr>
          <p:nvPr/>
        </p:nvSpPr>
        <p:spPr bwMode="auto">
          <a:xfrm rot="10800000" flipV="1">
            <a:off x="785786" y="5786454"/>
            <a:ext cx="7929618" cy="92869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ВНИМАНИЕ!</a:t>
            </a:r>
            <a:r>
              <a:rPr lang="ru-RU" sz="2000" b="1" dirty="0" smtClean="0">
                <a:solidFill>
                  <a:srgbClr val="00B05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 прибавлении приставок спряжение глаголов   не  изменяется</a:t>
            </a:r>
            <a:endParaRPr lang="ru-RU" sz="2000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857364"/>
            <a:ext cx="8715436" cy="457203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Ставлю ударение и определяю, какое окончание у глагола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ударное или безударное.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.Если ударное –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пишу, как слышу.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III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 Если безударное (кроме глаголов-исключений).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1)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ставлю глагол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в неопределённую форму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2) проверяю, правильно ли поставил вопрос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                    (Что делать?  Что сделать?)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3) смотрю, какой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глагольный суффикс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перед –</a:t>
            </a:r>
            <a:r>
              <a:rPr lang="ru-RU" sz="2000" b="1" u="sng" dirty="0" err="1" smtClean="0">
                <a:latin typeface="Times New Roman" pitchFamily="18" charset="0"/>
                <a:cs typeface="Times New Roman" pitchFamily="18" charset="0"/>
              </a:rPr>
              <a:t>ть</a:t>
            </a:r>
            <a:endParaRPr lang="ru-RU" sz="20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4) если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глагол 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спряжения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пишу в окончаниях гласную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-АТ(ЯТ) 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5)  если 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не И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глагол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u="sng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000" b="1" u="sng" dirty="0" smtClean="0">
                <a:latin typeface="Times New Roman" pitchFamily="18" charset="0"/>
                <a:cs typeface="Times New Roman" pitchFamily="18" charset="0"/>
              </a:rPr>
              <a:t> спряжения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пишу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–УТ (ЮТ)</a:t>
            </a:r>
          </a:p>
          <a:p>
            <a:pPr>
              <a:buNone/>
            </a:pP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   6) проверяю написанное: обозначаю орфограмму.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72560" cy="939784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Алгоритм определения спряжения глаголов: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796908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 с глаголом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ubRRectCallout"/>
          <p:cNvSpPr>
            <a:spLocks noEditPoints="1" noChangeArrowheads="1"/>
          </p:cNvSpPr>
          <p:nvPr/>
        </p:nvSpPr>
        <p:spPr bwMode="auto">
          <a:xfrm rot="10800000" flipV="1">
            <a:off x="1285852" y="1714488"/>
            <a:ext cx="6500858" cy="92869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              пишется раздельно </a:t>
            </a:r>
          </a:p>
        </p:txBody>
      </p:sp>
      <p:sp>
        <p:nvSpPr>
          <p:cNvPr id="6" name="PubRRectCallout"/>
          <p:cNvSpPr>
            <a:spLocks noEditPoints="1" noChangeArrowheads="1"/>
          </p:cNvSpPr>
          <p:nvPr/>
        </p:nvSpPr>
        <p:spPr bwMode="auto">
          <a:xfrm rot="10800000" flipV="1">
            <a:off x="3000364" y="2928934"/>
            <a:ext cx="2286016" cy="371477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ВНИМАНИЕ! 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пишу слитно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здоровится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долюбливать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навидеть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доумевать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взлюбить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годовать </a:t>
            </a:r>
          </a:p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сдобровать     </a:t>
            </a:r>
          </a:p>
          <a:p>
            <a:r>
              <a:rPr lang="ru-RU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истовствовать</a:t>
            </a:r>
          </a:p>
          <a:p>
            <a:endParaRPr lang="ru-RU" sz="32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857256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-ТСЯ  и  -ТЬСЯ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ubRRectCallout"/>
          <p:cNvSpPr>
            <a:spLocks noEditPoints="1" noChangeArrowheads="1"/>
          </p:cNvSpPr>
          <p:nvPr/>
        </p:nvSpPr>
        <p:spPr bwMode="auto">
          <a:xfrm rot="10800000" flipV="1">
            <a:off x="1142976" y="1714488"/>
            <a:ext cx="2643206" cy="1071570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(с)делает?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(с)делают?</a:t>
            </a:r>
          </a:p>
        </p:txBody>
      </p:sp>
      <p:sp>
        <p:nvSpPr>
          <p:cNvPr id="6" name="PubRRectCallout"/>
          <p:cNvSpPr>
            <a:spLocks noEditPoints="1" noChangeArrowheads="1"/>
          </p:cNvSpPr>
          <p:nvPr/>
        </p:nvSpPr>
        <p:spPr bwMode="auto">
          <a:xfrm rot="10800000" flipV="1">
            <a:off x="1214414" y="3071810"/>
            <a:ext cx="2643206" cy="57150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глагол стоит в 3 лице</a:t>
            </a:r>
          </a:p>
        </p:txBody>
      </p:sp>
      <p:sp>
        <p:nvSpPr>
          <p:cNvPr id="7" name="PubRRectCallout"/>
          <p:cNvSpPr>
            <a:spLocks noEditPoints="1" noChangeArrowheads="1"/>
          </p:cNvSpPr>
          <p:nvPr/>
        </p:nvSpPr>
        <p:spPr bwMode="auto">
          <a:xfrm rot="10800000" flipV="1">
            <a:off x="642910" y="4143380"/>
            <a:ext cx="3286148" cy="100013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вопроса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нет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мягкого знака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 глагола </a:t>
            </a:r>
            <a:r>
              <a:rPr lang="ru-RU" b="1" u="sng" dirty="0" smtClean="0">
                <a:latin typeface="Times New Roman" pitchFamily="18" charset="0"/>
                <a:cs typeface="Times New Roman" pitchFamily="18" charset="0"/>
              </a:rPr>
              <a:t>не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пишем Ь</a:t>
            </a:r>
          </a:p>
        </p:txBody>
      </p:sp>
      <p:sp>
        <p:nvSpPr>
          <p:cNvPr id="8" name="PubRRectCallout"/>
          <p:cNvSpPr>
            <a:spLocks noEditPoints="1" noChangeArrowheads="1"/>
          </p:cNvSpPr>
          <p:nvPr/>
        </p:nvSpPr>
        <p:spPr bwMode="auto">
          <a:xfrm rot="10800000" flipV="1">
            <a:off x="428596" y="5357826"/>
            <a:ext cx="3571900" cy="57150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Брат (что делает?)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учи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ТСЯ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PubRRectCallout"/>
          <p:cNvSpPr>
            <a:spLocks noEditPoints="1" noChangeArrowheads="1"/>
          </p:cNvSpPr>
          <p:nvPr/>
        </p:nvSpPr>
        <p:spPr bwMode="auto">
          <a:xfrm rot="10800000" flipV="1">
            <a:off x="4929190" y="1643050"/>
            <a:ext cx="2643206" cy="1071570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(с)делать?</a:t>
            </a:r>
          </a:p>
        </p:txBody>
      </p:sp>
      <p:sp>
        <p:nvSpPr>
          <p:cNvPr id="10" name="PubRRectCallout"/>
          <p:cNvSpPr>
            <a:spLocks noEditPoints="1" noChangeArrowheads="1"/>
          </p:cNvSpPr>
          <p:nvPr/>
        </p:nvSpPr>
        <p:spPr bwMode="auto">
          <a:xfrm rot="10800000" flipV="1">
            <a:off x="4929190" y="3000372"/>
            <a:ext cx="2643206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глагол стоит в неопределённой форме</a:t>
            </a:r>
          </a:p>
        </p:txBody>
      </p:sp>
      <p:sp>
        <p:nvSpPr>
          <p:cNvPr id="11" name="PubRRectCallout"/>
          <p:cNvSpPr>
            <a:spLocks noEditPoints="1" noChangeArrowheads="1"/>
          </p:cNvSpPr>
          <p:nvPr/>
        </p:nvSpPr>
        <p:spPr bwMode="auto">
          <a:xfrm rot="10800000" flipV="1">
            <a:off x="4857752" y="4071942"/>
            <a:ext cx="3500462" cy="100013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 вопроса </a:t>
            </a:r>
            <a:r>
              <a:rPr lang="ru-RU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есть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мягкий знака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у глагола пишем Ь</a:t>
            </a:r>
          </a:p>
        </p:txBody>
      </p:sp>
      <p:sp>
        <p:nvSpPr>
          <p:cNvPr id="12" name="PubRRectCallout"/>
          <p:cNvSpPr>
            <a:spLocks noEditPoints="1" noChangeArrowheads="1"/>
          </p:cNvSpPr>
          <p:nvPr/>
        </p:nvSpPr>
        <p:spPr bwMode="auto">
          <a:xfrm rot="10800000" flipV="1">
            <a:off x="4857752" y="5429264"/>
            <a:ext cx="3786214" cy="57150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Способны (что делать?)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учи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ТЬСЯ</a:t>
            </a:r>
            <a:endParaRPr lang="ru-RU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Ь после шипящих в глаголах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ubRRectCallout"/>
          <p:cNvSpPr>
            <a:spLocks noEditPoints="1" noChangeArrowheads="1"/>
          </p:cNvSpPr>
          <p:nvPr/>
        </p:nvSpPr>
        <p:spPr bwMode="auto">
          <a:xfrm rot="10800000" flipV="1">
            <a:off x="642910" y="1714488"/>
            <a:ext cx="3143272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Неопределённая форма</a:t>
            </a:r>
            <a:endParaRPr lang="ru-RU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PubRRectCallout"/>
          <p:cNvSpPr>
            <a:spLocks noEditPoints="1" noChangeArrowheads="1"/>
          </p:cNvSpPr>
          <p:nvPr/>
        </p:nvSpPr>
        <p:spPr bwMode="auto">
          <a:xfrm rot="10800000" flipV="1">
            <a:off x="642910" y="2500306"/>
            <a:ext cx="3143272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то делать? что сделать?</a:t>
            </a: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PubRRectCallout"/>
          <p:cNvSpPr>
            <a:spLocks noEditPoints="1" noChangeArrowheads="1"/>
          </p:cNvSpPr>
          <p:nvPr/>
        </p:nvSpPr>
        <p:spPr bwMode="auto">
          <a:xfrm rot="10800000" flipV="1">
            <a:off x="642910" y="3500438"/>
            <a:ext cx="3143272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пишу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Ь</a:t>
            </a:r>
          </a:p>
        </p:txBody>
      </p:sp>
      <p:sp>
        <p:nvSpPr>
          <p:cNvPr id="15" name="PubRRectCallout"/>
          <p:cNvSpPr>
            <a:spLocks noEditPoints="1" noChangeArrowheads="1"/>
          </p:cNvSpPr>
          <p:nvPr/>
        </p:nvSpPr>
        <p:spPr bwMode="auto">
          <a:xfrm rot="10800000" flipV="1">
            <a:off x="642910" y="4429132"/>
            <a:ext cx="3143272" cy="57150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бере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ЧЬ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стри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ЧЬ</a:t>
            </a:r>
            <a:endParaRPr lang="ru-RU" sz="20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PubRRectCallout"/>
          <p:cNvSpPr>
            <a:spLocks noEditPoints="1" noChangeArrowheads="1"/>
          </p:cNvSpPr>
          <p:nvPr/>
        </p:nvSpPr>
        <p:spPr bwMode="auto">
          <a:xfrm rot="10800000" flipV="1">
            <a:off x="5214942" y="1714488"/>
            <a:ext cx="3143272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лицо ед.ч.</a:t>
            </a:r>
            <a:endParaRPr lang="ru-RU" sz="2000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PubRRectCallout"/>
          <p:cNvSpPr>
            <a:spLocks noEditPoints="1" noChangeArrowheads="1"/>
          </p:cNvSpPr>
          <p:nvPr/>
        </p:nvSpPr>
        <p:spPr bwMode="auto">
          <a:xfrm rot="10800000" flipV="1">
            <a:off x="5214942" y="2500306"/>
            <a:ext cx="3286148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то делаешь? что сделаешь?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PubRRectCallout"/>
          <p:cNvSpPr>
            <a:spLocks noEditPoints="1" noChangeArrowheads="1"/>
          </p:cNvSpPr>
          <p:nvPr/>
        </p:nvSpPr>
        <p:spPr bwMode="auto">
          <a:xfrm rot="10800000" flipV="1">
            <a:off x="5214942" y="3500438"/>
            <a:ext cx="3143272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после 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пишу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Ь</a:t>
            </a:r>
          </a:p>
        </p:txBody>
      </p:sp>
      <p:sp>
        <p:nvSpPr>
          <p:cNvPr id="19" name="PubRRectCallout"/>
          <p:cNvSpPr>
            <a:spLocks noEditPoints="1" noChangeArrowheads="1"/>
          </p:cNvSpPr>
          <p:nvPr/>
        </p:nvSpPr>
        <p:spPr bwMode="auto">
          <a:xfrm rot="10800000" flipV="1">
            <a:off x="5214942" y="4429132"/>
            <a:ext cx="3143272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беж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ИШЬ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шепч</a:t>
            </a:r>
            <a:r>
              <a:rPr lang="ru-RU" sz="20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ЕШЬ</a:t>
            </a:r>
            <a:r>
              <a:rPr lang="ru-RU" sz="2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  перед суффиксом  -Л-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PubRRectCallout"/>
          <p:cNvSpPr>
            <a:spLocks noEditPoints="1" noChangeArrowheads="1"/>
          </p:cNvSpPr>
          <p:nvPr/>
        </p:nvSpPr>
        <p:spPr bwMode="auto">
          <a:xfrm rot="10800000" flipV="1">
            <a:off x="2071670" y="1571612"/>
            <a:ext cx="4643470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прошедшем времени глагола</a:t>
            </a:r>
          </a:p>
        </p:txBody>
      </p:sp>
      <p:sp>
        <p:nvSpPr>
          <p:cNvPr id="7" name="PubRRectCallout"/>
          <p:cNvSpPr>
            <a:spLocks noEditPoints="1" noChangeArrowheads="1"/>
          </p:cNvSpPr>
          <p:nvPr/>
        </p:nvSpPr>
        <p:spPr bwMode="auto">
          <a:xfrm rot="10800000" flipV="1">
            <a:off x="1000100" y="2571744"/>
            <a:ext cx="6786610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 же гласная, что и в неопределённой форме</a:t>
            </a:r>
          </a:p>
        </p:txBody>
      </p:sp>
      <p:sp>
        <p:nvSpPr>
          <p:cNvPr id="8" name="PubRRectCallout"/>
          <p:cNvSpPr>
            <a:spLocks noEditPoints="1" noChangeArrowheads="1"/>
          </p:cNvSpPr>
          <p:nvPr/>
        </p:nvSpPr>
        <p:spPr bwMode="auto">
          <a:xfrm rot="10800000" flipV="1">
            <a:off x="1000100" y="3714752"/>
            <a:ext cx="6786610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посе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посе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обид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лся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обид</a:t>
            </a:r>
            <a:r>
              <a:rPr lang="ru-RU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2400" b="1" dirty="0" err="1" smtClean="0">
                <a:latin typeface="Times New Roman" pitchFamily="18" charset="0"/>
                <a:cs typeface="Times New Roman" pitchFamily="18" charset="0"/>
              </a:rPr>
              <a:t>ться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PubRRectCallout"/>
          <p:cNvSpPr>
            <a:spLocks noEditPoints="1" noChangeArrowheads="1"/>
          </p:cNvSpPr>
          <p:nvPr/>
        </p:nvSpPr>
        <p:spPr bwMode="auto">
          <a:xfrm rot="10800000" flipV="1">
            <a:off x="1000100" y="4929198"/>
            <a:ext cx="6786610" cy="1428760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Запомнить!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ве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зате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ка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ться, ла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леле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ма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ться, наде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ться, отча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ться, ре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се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та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чу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 слыш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вид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ненавид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обид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завис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ть, кле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  и др.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229600" cy="939784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Буквы Е-И в корнях с чередованием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ubRRectCallout"/>
          <p:cNvSpPr>
            <a:spLocks noEditPoints="1" noChangeArrowheads="1"/>
          </p:cNvSpPr>
          <p:nvPr/>
        </p:nvSpPr>
        <p:spPr bwMode="auto">
          <a:xfrm rot="10800000" flipV="1">
            <a:off x="571472" y="1643050"/>
            <a:ext cx="7929618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пишется буква И, если после корня стоит суффикс А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PubRRectCallout"/>
          <p:cNvSpPr>
            <a:spLocks noEditPoints="1" noChangeArrowheads="1"/>
          </p:cNvSpPr>
          <p:nvPr/>
        </p:nvSpPr>
        <p:spPr bwMode="auto">
          <a:xfrm rot="10800000" flipV="1">
            <a:off x="1357290" y="2928934"/>
            <a:ext cx="2286016" cy="2857520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     -   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дер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     -   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д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-тер-      -    -т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-мер-      -    -м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-пер-      -    -п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-стел-     -   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блест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  -   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бл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жеч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     -    -ж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PubRRectCallout"/>
          <p:cNvSpPr>
            <a:spLocks noEditPoints="1" noChangeArrowheads="1"/>
          </p:cNvSpPr>
          <p:nvPr/>
        </p:nvSpPr>
        <p:spPr bwMode="auto">
          <a:xfrm rot="10800000" flipV="1">
            <a:off x="4643438" y="2857496"/>
            <a:ext cx="3143272" cy="307183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изберу       -    изб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отдеру       -    отд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вытер        -    выт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замер         -    зам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запер          -    зап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застелить  -    заст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ть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блестел- 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блеСНул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 бл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ст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выжечь-      -   выж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л</a:t>
            </a:r>
          </a:p>
          <a:p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https://www.ukazka.ru/img/g/uk206420.jpg"/>
          <p:cNvPicPr>
            <a:picLocks noChangeAspect="1" noChangeArrowheads="1"/>
          </p:cNvPicPr>
          <p:nvPr/>
        </p:nvPicPr>
        <p:blipFill>
          <a:blip r:embed="rId2">
            <a:lum bright="20000"/>
          </a:blip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solidFill>
            <a:srgbClr val="006666"/>
          </a:solidFill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71612"/>
            <a:ext cx="8229600" cy="2786082"/>
          </a:xfrm>
        </p:spPr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СПАСИБО ЗА РАБОТУ!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Глагол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PubRRectCallout"/>
          <p:cNvSpPr>
            <a:spLocks noEditPoints="1" noChangeArrowheads="1"/>
          </p:cNvSpPr>
          <p:nvPr/>
        </p:nvSpPr>
        <p:spPr bwMode="auto">
          <a:xfrm rot="10800000" flipV="1">
            <a:off x="785786" y="1857364"/>
            <a:ext cx="3214711" cy="135732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это самостоятельная часть речи</a:t>
            </a:r>
            <a:endParaRPr lang="ru-RU" sz="24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PubRRectCallout"/>
          <p:cNvSpPr>
            <a:spLocks noEditPoints="1" noChangeArrowheads="1"/>
          </p:cNvSpPr>
          <p:nvPr/>
        </p:nvSpPr>
        <p:spPr bwMode="auto">
          <a:xfrm rot="10800000" flipV="1">
            <a:off x="5286377" y="1857364"/>
            <a:ext cx="3214709" cy="135732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обозначает действие предмета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PubRRectCallout"/>
          <p:cNvSpPr>
            <a:spLocks noEditPoints="1" noChangeArrowheads="1"/>
          </p:cNvSpPr>
          <p:nvPr/>
        </p:nvSpPr>
        <p:spPr bwMode="auto">
          <a:xfrm rot="10800000" flipV="1">
            <a:off x="3071801" y="3786190"/>
            <a:ext cx="3214709" cy="185738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отвечает на вопросы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делать?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сделать?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др.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39784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Неопределённая форма глагола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PubRRectCallout"/>
          <p:cNvSpPr>
            <a:spLocks noEditPoints="1" noChangeArrowheads="1"/>
          </p:cNvSpPr>
          <p:nvPr/>
        </p:nvSpPr>
        <p:spPr bwMode="auto">
          <a:xfrm rot="10800000" flipV="1">
            <a:off x="571472" y="1857364"/>
            <a:ext cx="3214711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делать?</a:t>
            </a:r>
          </a:p>
        </p:txBody>
      </p:sp>
      <p:sp>
        <p:nvSpPr>
          <p:cNvPr id="7" name="PubRRectCallout"/>
          <p:cNvSpPr>
            <a:spLocks noEditPoints="1" noChangeArrowheads="1"/>
          </p:cNvSpPr>
          <p:nvPr/>
        </p:nvSpPr>
        <p:spPr bwMode="auto">
          <a:xfrm rot="10800000" flipV="1">
            <a:off x="5072066" y="1857364"/>
            <a:ext cx="3214711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Что сделать?</a:t>
            </a:r>
          </a:p>
        </p:txBody>
      </p:sp>
      <p:sp>
        <p:nvSpPr>
          <p:cNvPr id="8" name="PubRRectCallout"/>
          <p:cNvSpPr>
            <a:spLocks noEditPoints="1" noChangeArrowheads="1"/>
          </p:cNvSpPr>
          <p:nvPr/>
        </p:nvSpPr>
        <p:spPr bwMode="auto">
          <a:xfrm rot="10800000" flipV="1">
            <a:off x="2714612" y="3143248"/>
            <a:ext cx="3214711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ОКОНЧАНИЯ</a:t>
            </a:r>
          </a:p>
        </p:txBody>
      </p:sp>
      <p:sp>
        <p:nvSpPr>
          <p:cNvPr id="9" name="PubRRectCallout"/>
          <p:cNvSpPr>
            <a:spLocks noEditPoints="1" noChangeArrowheads="1"/>
          </p:cNvSpPr>
          <p:nvPr/>
        </p:nvSpPr>
        <p:spPr bwMode="auto">
          <a:xfrm rot="10800000" flipV="1">
            <a:off x="642910" y="4429132"/>
            <a:ext cx="1785950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</a:p>
        </p:txBody>
      </p:sp>
      <p:sp>
        <p:nvSpPr>
          <p:cNvPr id="10" name="PubRRectCallout"/>
          <p:cNvSpPr>
            <a:spLocks noEditPoints="1" noChangeArrowheads="1"/>
          </p:cNvSpPr>
          <p:nvPr/>
        </p:nvSpPr>
        <p:spPr bwMode="auto">
          <a:xfrm rot="10800000" flipV="1">
            <a:off x="3428992" y="4429132"/>
            <a:ext cx="1857388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</a:p>
        </p:txBody>
      </p:sp>
      <p:sp>
        <p:nvSpPr>
          <p:cNvPr id="11" name="PubRRectCallout"/>
          <p:cNvSpPr>
            <a:spLocks noEditPoints="1" noChangeArrowheads="1"/>
          </p:cNvSpPr>
          <p:nvPr/>
        </p:nvSpPr>
        <p:spPr bwMode="auto">
          <a:xfrm rot="10800000" flipV="1">
            <a:off x="6143636" y="4429132"/>
            <a:ext cx="2071702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ЧЬ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85852" y="4500570"/>
            <a:ext cx="500066" cy="5000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4071934" y="4500570"/>
            <a:ext cx="571504" cy="5000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7500958" y="4500570"/>
            <a:ext cx="500066" cy="5000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PubRRectCallout"/>
          <p:cNvSpPr>
            <a:spLocks noEditPoints="1" noChangeArrowheads="1"/>
          </p:cNvSpPr>
          <p:nvPr/>
        </p:nvSpPr>
        <p:spPr bwMode="auto">
          <a:xfrm rot="10800000" flipV="1">
            <a:off x="571472" y="5643578"/>
            <a:ext cx="7715303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строи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нес </a:t>
            </a:r>
            <a:r>
              <a:rPr lang="ru-RU" sz="2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ти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                        беречь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1928794" y="5715016"/>
            <a:ext cx="428628" cy="4286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500562" y="5715016"/>
            <a:ext cx="428628" cy="42862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7858148" y="5715016"/>
            <a:ext cx="338142" cy="35719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title"/>
          </p:nvPr>
        </p:nvSpPr>
        <p:spPr>
          <a:xfrm>
            <a:off x="428596" y="214290"/>
            <a:ext cx="8229600" cy="868346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Вид глагола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PubRRectCallout"/>
          <p:cNvSpPr>
            <a:spLocks noEditPoints="1" noChangeArrowheads="1"/>
          </p:cNvSpPr>
          <p:nvPr/>
        </p:nvSpPr>
        <p:spPr bwMode="auto">
          <a:xfrm rot="10800000" flipV="1">
            <a:off x="571472" y="1857364"/>
            <a:ext cx="3286148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овершенный</a:t>
            </a:r>
          </a:p>
        </p:txBody>
      </p:sp>
      <p:sp>
        <p:nvSpPr>
          <p:cNvPr id="12" name="PubRRectCallout"/>
          <p:cNvSpPr>
            <a:spLocks noEditPoints="1" noChangeArrowheads="1"/>
          </p:cNvSpPr>
          <p:nvPr/>
        </p:nvSpPr>
        <p:spPr bwMode="auto">
          <a:xfrm rot="10800000" flipV="1">
            <a:off x="5214942" y="1785926"/>
            <a:ext cx="3357580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несовершенный</a:t>
            </a:r>
            <a:endParaRPr lang="ru-RU" sz="2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PubRRectCallout"/>
          <p:cNvSpPr>
            <a:spLocks noEditPoints="1" noChangeArrowheads="1"/>
          </p:cNvSpPr>
          <p:nvPr/>
        </p:nvSpPr>
        <p:spPr bwMode="auto">
          <a:xfrm rot="10800000" flipV="1">
            <a:off x="642910" y="3071810"/>
            <a:ext cx="3214711" cy="157163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что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делать?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делал?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делаю?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PubRRectCallout"/>
          <p:cNvSpPr>
            <a:spLocks noEditPoints="1" noChangeArrowheads="1"/>
          </p:cNvSpPr>
          <p:nvPr/>
        </p:nvSpPr>
        <p:spPr bwMode="auto">
          <a:xfrm rot="10800000" flipV="1">
            <a:off x="5357816" y="2857496"/>
            <a:ext cx="3214711" cy="207170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делать?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делал?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делаю?</a:t>
            </a:r>
          </a:p>
          <a:p>
            <a:pPr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что буду делать?</a:t>
            </a: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PubRRectCallout"/>
          <p:cNvSpPr>
            <a:spLocks noEditPoints="1" noChangeArrowheads="1"/>
          </p:cNvSpPr>
          <p:nvPr/>
        </p:nvSpPr>
        <p:spPr bwMode="auto">
          <a:xfrm rot="10800000" flipV="1">
            <a:off x="1285852" y="5214950"/>
            <a:ext cx="1785950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построить</a:t>
            </a:r>
          </a:p>
        </p:txBody>
      </p:sp>
      <p:sp>
        <p:nvSpPr>
          <p:cNvPr id="13" name="PubRRectCallout"/>
          <p:cNvSpPr>
            <a:spLocks noEditPoints="1" noChangeArrowheads="1"/>
          </p:cNvSpPr>
          <p:nvPr/>
        </p:nvSpPr>
        <p:spPr bwMode="auto">
          <a:xfrm rot="10800000" flipV="1">
            <a:off x="5500694" y="5214950"/>
            <a:ext cx="3000396" cy="114300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строить</a:t>
            </a:r>
          </a:p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буду строить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5" grpId="0" animBg="1"/>
      <p:bldP spid="7" grpId="0" animBg="1"/>
      <p:bldP spid="9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142852"/>
            <a:ext cx="8229600" cy="868346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Время глагола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PubRRectCallout"/>
          <p:cNvSpPr>
            <a:spLocks noEditPoints="1" noChangeArrowheads="1"/>
          </p:cNvSpPr>
          <p:nvPr/>
        </p:nvSpPr>
        <p:spPr bwMode="auto">
          <a:xfrm rot="10800000" flipV="1">
            <a:off x="571472" y="1857364"/>
            <a:ext cx="2143140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прошедшее</a:t>
            </a:r>
          </a:p>
        </p:txBody>
      </p:sp>
      <p:sp>
        <p:nvSpPr>
          <p:cNvPr id="7" name="PubRRectCallout"/>
          <p:cNvSpPr>
            <a:spLocks noEditPoints="1" noChangeArrowheads="1"/>
          </p:cNvSpPr>
          <p:nvPr/>
        </p:nvSpPr>
        <p:spPr bwMode="auto">
          <a:xfrm rot="10800000" flipV="1">
            <a:off x="3428992" y="1857364"/>
            <a:ext cx="2143140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настоящее</a:t>
            </a:r>
          </a:p>
        </p:txBody>
      </p:sp>
      <p:sp>
        <p:nvSpPr>
          <p:cNvPr id="8" name="PubRRectCallout"/>
          <p:cNvSpPr>
            <a:spLocks noEditPoints="1" noChangeArrowheads="1"/>
          </p:cNvSpPr>
          <p:nvPr/>
        </p:nvSpPr>
        <p:spPr bwMode="auto">
          <a:xfrm rot="10800000" flipV="1">
            <a:off x="6357950" y="1857364"/>
            <a:ext cx="2143140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будущее</a:t>
            </a:r>
          </a:p>
        </p:txBody>
      </p:sp>
      <p:sp>
        <p:nvSpPr>
          <p:cNvPr id="9" name="PubRRectCallout"/>
          <p:cNvSpPr>
            <a:spLocks noEditPoints="1" noChangeArrowheads="1"/>
          </p:cNvSpPr>
          <p:nvPr/>
        </p:nvSpPr>
        <p:spPr bwMode="auto">
          <a:xfrm rot="10800000" flipV="1">
            <a:off x="571472" y="3000372"/>
            <a:ext cx="2143140" cy="164307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(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)делал?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(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)делала?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(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)делало?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(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)делали?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PubRRectCallout"/>
          <p:cNvSpPr>
            <a:spLocks noEditPoints="1" noChangeArrowheads="1"/>
          </p:cNvSpPr>
          <p:nvPr/>
        </p:nvSpPr>
        <p:spPr bwMode="auto">
          <a:xfrm rot="10800000" flipV="1">
            <a:off x="3500430" y="3000372"/>
            <a:ext cx="2071702" cy="171451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делаю?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делаешь?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делает?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делают? </a:t>
            </a:r>
          </a:p>
          <a:p>
            <a:pPr algn="ctr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и др.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PubRRectCallout"/>
          <p:cNvSpPr>
            <a:spLocks noEditPoints="1" noChangeArrowheads="1"/>
          </p:cNvSpPr>
          <p:nvPr/>
        </p:nvSpPr>
        <p:spPr bwMode="auto">
          <a:xfrm rot="10800000" flipV="1">
            <a:off x="6357950" y="3000372"/>
            <a:ext cx="2143140" cy="1785950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сделаю?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сделаешь?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сделает?</a:t>
            </a:r>
          </a:p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что будут делать?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             и др.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PubRRectCallout"/>
          <p:cNvSpPr>
            <a:spLocks noEditPoints="1" noChangeArrowheads="1"/>
          </p:cNvSpPr>
          <p:nvPr/>
        </p:nvSpPr>
        <p:spPr bwMode="auto">
          <a:xfrm rot="10800000" flipV="1">
            <a:off x="714348" y="5143512"/>
            <a:ext cx="1857388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построил строил</a:t>
            </a:r>
          </a:p>
        </p:txBody>
      </p:sp>
      <p:sp>
        <p:nvSpPr>
          <p:cNvPr id="14" name="PubRRectCallout"/>
          <p:cNvSpPr>
            <a:spLocks noEditPoints="1" noChangeArrowheads="1"/>
          </p:cNvSpPr>
          <p:nvPr/>
        </p:nvSpPr>
        <p:spPr bwMode="auto">
          <a:xfrm rot="10800000" flipV="1">
            <a:off x="3500430" y="5143512"/>
            <a:ext cx="2071702" cy="85725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строю</a:t>
            </a:r>
          </a:p>
        </p:txBody>
      </p:sp>
      <p:sp>
        <p:nvSpPr>
          <p:cNvPr id="15" name="PubRRectCallout"/>
          <p:cNvSpPr>
            <a:spLocks noEditPoints="1" noChangeArrowheads="1"/>
          </p:cNvSpPr>
          <p:nvPr/>
        </p:nvSpPr>
        <p:spPr bwMode="auto">
          <a:xfrm rot="10800000" flipV="1">
            <a:off x="6357950" y="5072074"/>
            <a:ext cx="2214578" cy="92869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построю</a:t>
            </a:r>
          </a:p>
          <a:p>
            <a:pPr algn="ctr"/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буду строить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643998" cy="939784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l"/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Изменение глагола по родам, лицам и числам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PubRRectCallout"/>
          <p:cNvSpPr>
            <a:spLocks noEditPoints="1" noChangeArrowheads="1"/>
          </p:cNvSpPr>
          <p:nvPr/>
        </p:nvSpPr>
        <p:spPr bwMode="auto">
          <a:xfrm rot="10800000" flipV="1">
            <a:off x="357158" y="1928802"/>
            <a:ext cx="3286148" cy="57150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прошедшем времени</a:t>
            </a:r>
          </a:p>
        </p:txBody>
      </p:sp>
      <p:sp>
        <p:nvSpPr>
          <p:cNvPr id="9" name="PubRRectCallout"/>
          <p:cNvSpPr>
            <a:spLocks noEditPoints="1" noChangeArrowheads="1"/>
          </p:cNvSpPr>
          <p:nvPr/>
        </p:nvSpPr>
        <p:spPr bwMode="auto">
          <a:xfrm rot="10800000" flipV="1">
            <a:off x="571472" y="2857496"/>
            <a:ext cx="2928958" cy="1071570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изменяется по числам и родам 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(в ед.ч.)</a:t>
            </a:r>
          </a:p>
        </p:txBody>
      </p:sp>
      <p:sp>
        <p:nvSpPr>
          <p:cNvPr id="10" name="PubRRectCallout"/>
          <p:cNvSpPr>
            <a:spLocks noEditPoints="1" noChangeArrowheads="1"/>
          </p:cNvSpPr>
          <p:nvPr/>
        </p:nvSpPr>
        <p:spPr bwMode="auto">
          <a:xfrm rot="10800000" flipV="1">
            <a:off x="571472" y="4143380"/>
            <a:ext cx="2928958" cy="128588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    Ед.ч                         Мн.ч.</a:t>
            </a:r>
          </a:p>
          <a:p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Ж.р.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(с)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дела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]</a:t>
            </a:r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  (с)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дела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]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М.р.  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(с)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дела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 ]</a:t>
            </a:r>
            <a:endParaRPr lang="ru-RU" sz="1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Ср.р.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 (с)</a:t>
            </a:r>
            <a:r>
              <a:rPr lang="ru-RU" sz="1400" b="1" dirty="0" err="1" smtClean="0">
                <a:latin typeface="Times New Roman" pitchFamily="18" charset="0"/>
                <a:cs typeface="Times New Roman" pitchFamily="18" charset="0"/>
              </a:rPr>
              <a:t>дела</a:t>
            </a:r>
            <a:r>
              <a:rPr lang="ru-RU" sz="1400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[</a:t>
            </a:r>
            <a:r>
              <a:rPr lang="ru-RU" sz="1400" b="1" dirty="0" smtClean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en-US" sz="1400" b="1" dirty="0" smtClean="0">
                <a:latin typeface="Times New Roman" pitchFamily="18" charset="0"/>
                <a:cs typeface="Times New Roman" pitchFamily="18" charset="0"/>
              </a:rPr>
              <a:t>]</a:t>
            </a:r>
          </a:p>
          <a:p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PubRRectCallout"/>
          <p:cNvSpPr>
            <a:spLocks noEditPoints="1" noChangeArrowheads="1"/>
          </p:cNvSpPr>
          <p:nvPr/>
        </p:nvSpPr>
        <p:spPr bwMode="auto">
          <a:xfrm rot="10800000" flipV="1">
            <a:off x="500034" y="5643578"/>
            <a:ext cx="3000396" cy="92869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ВНИМАНИЕ! </a:t>
            </a:r>
          </a:p>
          <a:p>
            <a:r>
              <a:rPr lang="ru-RU" sz="1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У</a:t>
            </a:r>
            <a:r>
              <a:rPr lang="ru-RU" sz="1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глагола прошедшего времени суффикс Л не входит в основу слова</a:t>
            </a:r>
          </a:p>
          <a:p>
            <a:endParaRPr lang="ru-RU" sz="1400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PubRRectCallout"/>
          <p:cNvSpPr>
            <a:spLocks noEditPoints="1" noChangeArrowheads="1"/>
          </p:cNvSpPr>
          <p:nvPr/>
        </p:nvSpPr>
        <p:spPr bwMode="auto">
          <a:xfrm rot="10800000" flipV="1">
            <a:off x="4071934" y="1928802"/>
            <a:ext cx="4714908" cy="57150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настоящем и будущем времени</a:t>
            </a:r>
          </a:p>
        </p:txBody>
      </p:sp>
      <p:sp>
        <p:nvSpPr>
          <p:cNvPr id="15" name="PubRRectCallout"/>
          <p:cNvSpPr>
            <a:spLocks noEditPoints="1" noChangeArrowheads="1"/>
          </p:cNvSpPr>
          <p:nvPr/>
        </p:nvSpPr>
        <p:spPr bwMode="auto">
          <a:xfrm rot="10800000" flipV="1">
            <a:off x="4857752" y="2786058"/>
            <a:ext cx="3214710" cy="114300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изменяется по числам и лицам</a:t>
            </a:r>
            <a:endParaRPr lang="ru-RU" b="1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https://i0.wp.com/znaniya.guru/wp-content/uploads/2018/06/Skrinshot-23.10.2014-00-44-40.jpg"/>
          <p:cNvPicPr>
            <a:picLocks noChangeAspect="1" noChangeArrowheads="1"/>
          </p:cNvPicPr>
          <p:nvPr/>
        </p:nvPicPr>
        <p:blipFill>
          <a:blip r:embed="rId2">
            <a:lum bright="-20000" contrast="40000"/>
          </a:blip>
          <a:srcRect/>
          <a:stretch>
            <a:fillRect/>
          </a:stretch>
        </p:blipFill>
        <p:spPr bwMode="auto">
          <a:xfrm>
            <a:off x="1142976" y="1714488"/>
            <a:ext cx="6929526" cy="4619684"/>
          </a:xfrm>
          <a:prstGeom prst="rect">
            <a:avLst/>
          </a:prstGeom>
          <a:noFill/>
        </p:spPr>
      </p:pic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Изменение глагола по лицам и числам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939784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Спряжение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" name="Рисунок 12" descr="зп203525-9.jpg"/>
          <p:cNvPicPr>
            <a:picLocks noChangeAspect="1"/>
          </p:cNvPicPr>
          <p:nvPr/>
        </p:nvPicPr>
        <p:blipFill>
          <a:blip r:embed="rId3">
            <a:lum bright="-10000" contrast="40000"/>
          </a:blip>
          <a:stretch>
            <a:fillRect/>
          </a:stretch>
        </p:blipFill>
        <p:spPr>
          <a:xfrm>
            <a:off x="1500166" y="2571744"/>
            <a:ext cx="6096041" cy="4000528"/>
          </a:xfrm>
          <a:prstGeom prst="rect">
            <a:avLst/>
          </a:prstGeom>
        </p:spPr>
      </p:pic>
      <p:sp>
        <p:nvSpPr>
          <p:cNvPr id="6" name="PubRRectCallout"/>
          <p:cNvSpPr>
            <a:spLocks noEditPoints="1" noChangeArrowheads="1"/>
          </p:cNvSpPr>
          <p:nvPr/>
        </p:nvSpPr>
        <p:spPr bwMode="auto">
          <a:xfrm rot="10800000" flipV="1">
            <a:off x="500034" y="1643050"/>
            <a:ext cx="8143932" cy="78581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это изменение глаголов по лицам и числам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  <a:solidFill>
            <a:srgbClr val="006666"/>
          </a:solidFill>
          <a:effectLst/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32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Как определить спряжение глагола?</a:t>
            </a:r>
            <a:endParaRPr lang="ru-RU" sz="32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PubRRectCallout"/>
          <p:cNvSpPr>
            <a:spLocks noEditPoints="1" noChangeArrowheads="1"/>
          </p:cNvSpPr>
          <p:nvPr/>
        </p:nvSpPr>
        <p:spPr bwMode="auto">
          <a:xfrm rot="10800000" flipV="1">
            <a:off x="1142976" y="1428736"/>
            <a:ext cx="2143140" cy="50006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спряжение</a:t>
            </a:r>
          </a:p>
        </p:txBody>
      </p:sp>
      <p:sp>
        <p:nvSpPr>
          <p:cNvPr id="8" name="PubRRectCallout"/>
          <p:cNvSpPr>
            <a:spLocks noEditPoints="1" noChangeArrowheads="1"/>
          </p:cNvSpPr>
          <p:nvPr/>
        </p:nvSpPr>
        <p:spPr bwMode="auto">
          <a:xfrm rot="10800000" flipV="1">
            <a:off x="5357818" y="1428736"/>
            <a:ext cx="2143140" cy="500066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II </a:t>
            </a:r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спряжение</a:t>
            </a:r>
          </a:p>
        </p:txBody>
      </p:sp>
      <p:sp>
        <p:nvSpPr>
          <p:cNvPr id="9" name="PubRRectCallout"/>
          <p:cNvSpPr>
            <a:spLocks noEditPoints="1" noChangeArrowheads="1"/>
          </p:cNvSpPr>
          <p:nvPr/>
        </p:nvSpPr>
        <p:spPr bwMode="auto">
          <a:xfrm rot="10800000" flipV="1">
            <a:off x="428596" y="2000240"/>
            <a:ext cx="8286808" cy="64294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Ударные личные окончания</a:t>
            </a:r>
          </a:p>
        </p:txBody>
      </p:sp>
      <p:sp>
        <p:nvSpPr>
          <p:cNvPr id="10" name="PubRRectCallout"/>
          <p:cNvSpPr>
            <a:spLocks noEditPoints="1" noChangeArrowheads="1"/>
          </p:cNvSpPr>
          <p:nvPr/>
        </p:nvSpPr>
        <p:spPr bwMode="auto">
          <a:xfrm rot="10800000" flipV="1">
            <a:off x="428596" y="2714620"/>
            <a:ext cx="3643338" cy="164307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ед.ч.                  мн.ч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1л     -у (-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               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 (-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м), 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2л     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шь (-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шь)     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3л     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Ё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           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т)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PubRRectCallout"/>
          <p:cNvSpPr>
            <a:spLocks noEditPoints="1" noChangeArrowheads="1"/>
          </p:cNvSpPr>
          <p:nvPr/>
        </p:nvSpPr>
        <p:spPr bwMode="auto">
          <a:xfrm rot="10800000" flipV="1">
            <a:off x="5072066" y="2714620"/>
            <a:ext cx="3643338" cy="164307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ед.ч.                   мн.ч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1л     -у (-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ю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               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</a:t>
            </a: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2л     -</a:t>
            </a:r>
            <a:r>
              <a:rPr lang="ru-RU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шь                 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те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3л     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                   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(-</a:t>
            </a:r>
            <a:r>
              <a:rPr lang="ru-RU" b="1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Я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b="1" dirty="0" smtClean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PubRRectCallout"/>
          <p:cNvSpPr>
            <a:spLocks noEditPoints="1" noChangeArrowheads="1"/>
          </p:cNvSpPr>
          <p:nvPr/>
        </p:nvSpPr>
        <p:spPr bwMode="auto">
          <a:xfrm rot="10800000" flipV="1">
            <a:off x="357158" y="4429132"/>
            <a:ext cx="8286808" cy="1143008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chemeClr val="accent2">
              <a:lumMod val="7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Безударные личные окончания </a:t>
            </a:r>
          </a:p>
          <a:p>
            <a:pPr algn="ctr"/>
            <a:r>
              <a:rPr lang="ru-RU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по неопределённой форме   (что делать? что сделать?)</a:t>
            </a:r>
          </a:p>
        </p:txBody>
      </p:sp>
      <p:sp>
        <p:nvSpPr>
          <p:cNvPr id="13" name="PubRRectCallout"/>
          <p:cNvSpPr>
            <a:spLocks noEditPoints="1" noChangeArrowheads="1"/>
          </p:cNvSpPr>
          <p:nvPr/>
        </p:nvSpPr>
        <p:spPr bwMode="auto">
          <a:xfrm rot="10800000" flipV="1">
            <a:off x="428596" y="5572140"/>
            <a:ext cx="3714776" cy="1071594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еть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оть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уть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ють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,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, 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чь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 и др. + БРИТЬ , СТЕЛИТЬ</a:t>
            </a:r>
          </a:p>
        </p:txBody>
      </p:sp>
      <p:sp>
        <p:nvSpPr>
          <p:cNvPr id="14" name="PubRRectCallout"/>
          <p:cNvSpPr>
            <a:spLocks noEditPoints="1" noChangeArrowheads="1"/>
          </p:cNvSpPr>
          <p:nvPr/>
        </p:nvSpPr>
        <p:spPr bwMode="auto">
          <a:xfrm rot="10800000" flipV="1">
            <a:off x="5000628" y="5643578"/>
            <a:ext cx="3643338" cy="1000132"/>
          </a:xfrm>
          <a:custGeom>
            <a:avLst/>
            <a:gdLst>
              <a:gd name="G0" fmla="+- 0 0 0"/>
              <a:gd name="G1" fmla="+- 8607 0 0"/>
              <a:gd name="T0" fmla="*/ 10800 w 21600"/>
              <a:gd name="T1" fmla="*/ 0 h 21600"/>
              <a:gd name="T2" fmla="*/ 0 w 21600"/>
              <a:gd name="T3" fmla="*/ 8638 h 21600"/>
              <a:gd name="T4" fmla="*/ 8607 w 21600"/>
              <a:gd name="T5" fmla="*/ 21600 h 21600"/>
              <a:gd name="T6" fmla="*/ 10800 w 21600"/>
              <a:gd name="T7" fmla="*/ 17277 h 21600"/>
              <a:gd name="T8" fmla="*/ 21600 w 21600"/>
              <a:gd name="T9" fmla="*/ 8638 h 21600"/>
              <a:gd name="T10" fmla="*/ 17694720 60000 65536"/>
              <a:gd name="T11" fmla="*/ 11796480 60000 65536"/>
              <a:gd name="T12" fmla="*/ 5898240 60000 65536"/>
              <a:gd name="T13" fmla="*/ 5898240 60000 65536"/>
              <a:gd name="T14" fmla="*/ 0 60000 65536"/>
              <a:gd name="T15" fmla="*/ 145 w 21600"/>
              <a:gd name="T16" fmla="*/ 145 h 21600"/>
              <a:gd name="T17" fmla="*/ 21409 w 21600"/>
              <a:gd name="T18" fmla="*/ 17106 h 21600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1600" h="21600">
                <a:moveTo>
                  <a:pt x="532" y="0"/>
                </a:moveTo>
                <a:cubicBezTo>
                  <a:pt x="238" y="0"/>
                  <a:pt x="0" y="238"/>
                  <a:pt x="0" y="532"/>
                </a:cubicBezTo>
                <a:lnTo>
                  <a:pt x="0" y="16745"/>
                </a:lnTo>
                <a:cubicBezTo>
                  <a:pt x="0" y="17039"/>
                  <a:pt x="238" y="17277"/>
                  <a:pt x="532" y="17277"/>
                </a:cubicBezTo>
                <a:lnTo>
                  <a:pt x="2623" y="17277"/>
                </a:lnTo>
                <a:lnTo>
                  <a:pt x="8607" y="21600"/>
                </a:lnTo>
                <a:lnTo>
                  <a:pt x="6515" y="17277"/>
                </a:lnTo>
                <a:lnTo>
                  <a:pt x="21016" y="17277"/>
                </a:lnTo>
                <a:cubicBezTo>
                  <a:pt x="21339" y="17277"/>
                  <a:pt x="21600" y="17039"/>
                  <a:pt x="21600" y="16745"/>
                </a:cubicBezTo>
                <a:lnTo>
                  <a:pt x="21600" y="532"/>
                </a:lnTo>
                <a:cubicBezTo>
                  <a:pt x="21600" y="238"/>
                  <a:pt x="21339" y="0"/>
                  <a:pt x="21016" y="0"/>
                </a:cubicBezTo>
                <a:close/>
              </a:path>
            </a:pathLst>
          </a:custGeom>
          <a:solidFill>
            <a:srgbClr val="FFC000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ить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+ 11 глаголов исключений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464</TotalTime>
  <Words>774</Words>
  <PresentationFormat>Экран (4:3)</PresentationFormat>
  <Paragraphs>173</Paragraphs>
  <Slides>17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ГЛАГОЛ (5 класс)</vt:lpstr>
      <vt:lpstr>Глагол</vt:lpstr>
      <vt:lpstr>Неопределённая форма глагола</vt:lpstr>
      <vt:lpstr>Вид глагола</vt:lpstr>
      <vt:lpstr>Время глагола</vt:lpstr>
      <vt:lpstr>Изменение глагола по родам, лицам и числам</vt:lpstr>
      <vt:lpstr>Изменение глагола по лицам и числам</vt:lpstr>
      <vt:lpstr>Спряжение</vt:lpstr>
      <vt:lpstr>Как определить спряжение глагола?</vt:lpstr>
      <vt:lpstr>Глаголы-исключения</vt:lpstr>
      <vt:lpstr>Алгоритм определения спряжения глаголов:</vt:lpstr>
      <vt:lpstr>НЕ с глаголом</vt:lpstr>
      <vt:lpstr>-ТСЯ  и  -ТЬСЯ</vt:lpstr>
      <vt:lpstr>Ь после шипящих в глаголах</vt:lpstr>
      <vt:lpstr>?  перед суффиксом  -Л-</vt:lpstr>
      <vt:lpstr>Буквы Е-И в корнях с чередованием</vt:lpstr>
      <vt:lpstr>СПАСИБО ЗА РАБОТУ!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ГЛАГОЛ</dc:title>
  <dc:creator>User</dc:creator>
  <cp:lastModifiedBy>Пользователь Windows</cp:lastModifiedBy>
  <cp:revision>54</cp:revision>
  <dcterms:created xsi:type="dcterms:W3CDTF">2022-04-30T05:51:38Z</dcterms:created>
  <dcterms:modified xsi:type="dcterms:W3CDTF">2022-05-01T07:20:46Z</dcterms:modified>
</cp:coreProperties>
</file>