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9" r:id="rId4"/>
    <p:sldId id="257" r:id="rId5"/>
    <p:sldId id="258" r:id="rId6"/>
    <p:sldId id="264" r:id="rId7"/>
    <p:sldId id="265" r:id="rId8"/>
    <p:sldId id="267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5294" autoAdjust="0"/>
    <p:restoredTop sz="94600"/>
  </p:normalViewPr>
  <p:slideViewPr>
    <p:cSldViewPr>
      <p:cViewPr varScale="1">
        <p:scale>
          <a:sx n="97" d="100"/>
          <a:sy n="97" d="100"/>
        </p:scale>
        <p:origin x="-114" y="-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983DD03-F419-4F7F-84F9-AF9F446F72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71386430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1F809-D805-445C-AD76-DB1C965A93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2731516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2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2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5DCB2-6165-4211-8B0D-8258B887E4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74761298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B775EE-9C33-4EBF-9C13-034E0BE6A2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99496690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6971FD-713D-4E0C-A70C-F524F6E6A7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23205835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481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81200"/>
            <a:ext cx="38481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AD65A-3EB0-48FC-BCFC-BB3BEBA68F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72268637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E25E9-DDA2-483C-B94E-E86E932EA6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44268289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0E4DF-1A33-4B65-AB2A-797161BE74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75432339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2CCB17-EE6A-41FC-98C5-77A2596E7D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42992200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148B0-466C-442F-AF7C-BEF8E25633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28497268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2A3218-F14E-4F90-B73A-4B0911FCEC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75365352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8486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A920BE2-D6A7-41DA-B884-7C32813232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 spd="slow">
    <p:push dir="u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486600" cy="2666727"/>
          </a:xfrm>
        </p:spPr>
        <p:txBody>
          <a:bodyPr/>
          <a:lstStyle/>
          <a:p>
            <a:pPr eaLnBrk="1" hangingPunct="1"/>
            <a:r>
              <a:rPr lang="en-US" sz="7200" b="1" dirty="0" smtClean="0">
                <a:solidFill>
                  <a:schemeClr val="tx1"/>
                </a:solidFill>
              </a:rPr>
              <a:t>Welcome to the lesson!</a:t>
            </a:r>
            <a:endParaRPr lang="ru-RU" sz="72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https://encrypted-tbn0.gstatic.com/images?q=tbn:ANd9GcRjQns11N0s9nj8wJOlpWTCVnIN_vNUunoMkxIxZi4Cfq5fbN2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5097" y="1556792"/>
            <a:ext cx="1266825" cy="1600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3076" name="Picture 4" descr="http://ted1.ru/wp-content/uploads/2013/08/%D0%B7%D0%BD%D0%B0%D0%BA-%D0%B2%D0%BE%D0%BF%D1%80%D0%BE%D1%81%D0%B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14363">
            <a:off x="122792" y="5061622"/>
            <a:ext cx="1887100" cy="14153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chemeClr val="tx1"/>
                </a:solidFill>
              </a:rPr>
              <a:t>Town or village?</a:t>
            </a:r>
            <a:endParaRPr lang="ru-RU" sz="6000" b="1" dirty="0">
              <a:solidFill>
                <a:schemeClr val="tx1"/>
              </a:solidFill>
            </a:endParaRPr>
          </a:p>
        </p:txBody>
      </p:sp>
      <p:pic>
        <p:nvPicPr>
          <p:cNvPr id="3074" name="Picture 2" descr="http://blog.allstate.com/wp-content/uploads/2012/07/City-Country-iStock-680x503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684664"/>
            <a:ext cx="6345874" cy="469666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00B05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="" xmlns:p14="http://schemas.microsoft.com/office/powerpoint/2010/main" val="15084067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799" y="1412776"/>
            <a:ext cx="5949133" cy="4365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835696" y="5750004"/>
            <a:ext cx="688566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Town or Village?</a:t>
            </a:r>
            <a:endParaRPr lang="ru-RU" sz="6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85720" y="3357562"/>
            <a:ext cx="3617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To revise </a:t>
            </a:r>
            <a:r>
              <a:rPr lang="en-US" b="1" dirty="0" smtClean="0"/>
              <a:t>our</a:t>
            </a:r>
            <a:r>
              <a:rPr lang="en-US" b="1" dirty="0" smtClean="0"/>
              <a:t> active </a:t>
            </a:r>
            <a:r>
              <a:rPr lang="en-US" b="1" dirty="0" smtClean="0"/>
              <a:t>vocabulary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257818" y="1401091"/>
            <a:ext cx="6759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To listen to the ideas about life in the country and in the city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580112" y="3975329"/>
            <a:ext cx="35638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To discuss advantages and disadvantages </a:t>
            </a:r>
          </a:p>
          <a:p>
            <a:pPr algn="ctr"/>
            <a:r>
              <a:rPr lang="en-US" b="1" dirty="0"/>
              <a:t>o</a:t>
            </a:r>
            <a:r>
              <a:rPr lang="en-US" b="1" dirty="0" smtClean="0"/>
              <a:t>f life in the country and in the city</a:t>
            </a:r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38531000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humbs.dreamstime.com/z/city-buildings-illustration-eps-3086828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9039" y="94943"/>
            <a:ext cx="4464496" cy="6357054"/>
          </a:xfrm>
          <a:prstGeom prst="rect">
            <a:avLst/>
          </a:prstGeom>
          <a:ln w="190500" cap="sq">
            <a:solidFill>
              <a:srgbClr val="00B050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Овал 1"/>
          <p:cNvSpPr/>
          <p:nvPr/>
        </p:nvSpPr>
        <p:spPr>
          <a:xfrm>
            <a:off x="21664" y="392716"/>
            <a:ext cx="2592288" cy="1164076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City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-2671" y="2060848"/>
            <a:ext cx="2592288" cy="1164076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V</a:t>
            </a:r>
            <a:r>
              <a:rPr lang="en-US" sz="2800" b="1" dirty="0" smtClean="0"/>
              <a:t>illage</a:t>
            </a:r>
            <a:endParaRPr lang="ru-RU" sz="2800" b="1" dirty="0"/>
          </a:p>
        </p:txBody>
      </p:sp>
      <p:sp>
        <p:nvSpPr>
          <p:cNvPr id="6" name="Овал 5"/>
          <p:cNvSpPr/>
          <p:nvPr/>
        </p:nvSpPr>
        <p:spPr>
          <a:xfrm>
            <a:off x="6551712" y="595638"/>
            <a:ext cx="2592288" cy="1164076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High-rise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342959" y="5581617"/>
            <a:ext cx="3358327" cy="1308092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Skyscraper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21664" y="4221088"/>
            <a:ext cx="2592288" cy="1164076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Nature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6732240" y="4221088"/>
            <a:ext cx="2592288" cy="1164076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Shops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6551712" y="2299807"/>
            <a:ext cx="2592288" cy="1164076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Fitness</a:t>
            </a:r>
          </a:p>
          <a:p>
            <a:pPr algn="ctr"/>
            <a:r>
              <a:rPr lang="en-US" sz="2800" b="1" dirty="0" smtClean="0"/>
              <a:t>centre</a:t>
            </a:r>
            <a:endParaRPr lang="ru-RU" sz="2800" b="1" dirty="0"/>
          </a:p>
        </p:txBody>
      </p:sp>
      <p:sp>
        <p:nvSpPr>
          <p:cNvPr id="11" name="Овал 10"/>
          <p:cNvSpPr/>
          <p:nvPr/>
        </p:nvSpPr>
        <p:spPr>
          <a:xfrm>
            <a:off x="4954641" y="5517232"/>
            <a:ext cx="2808312" cy="1340768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Animals and</a:t>
            </a:r>
          </a:p>
          <a:p>
            <a:pPr algn="ctr"/>
            <a:r>
              <a:rPr lang="en-US" sz="2800" b="1" dirty="0" smtClean="0"/>
              <a:t>Birds </a:t>
            </a:r>
            <a:endParaRPr lang="ru-RU" sz="2800" b="1" dirty="0"/>
          </a:p>
        </p:txBody>
      </p:sp>
    </p:spTree>
    <p:extLst>
      <p:ext uri="{BB962C8B-B14F-4D97-AF65-F5344CB8AC3E}">
        <p14:creationId xmlns="" xmlns:p14="http://schemas.microsoft.com/office/powerpoint/2010/main" val="35505006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us.123rf.com/400wm/400/400/konyayeva/konyayeva0911/konyayeva091100014/5891726-cozy-village-house-from-the-various-elements-in-the-fores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9274" y="476672"/>
            <a:ext cx="5945328" cy="575496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00B05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  <p:sp>
        <p:nvSpPr>
          <p:cNvPr id="2" name="Облако 1"/>
          <p:cNvSpPr/>
          <p:nvPr/>
        </p:nvSpPr>
        <p:spPr>
          <a:xfrm>
            <a:off x="179512" y="476672"/>
            <a:ext cx="2664296" cy="1368152"/>
          </a:xfrm>
          <a:prstGeom prst="cloud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</a:rPr>
              <a:t>Country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4" name="Облако 3"/>
          <p:cNvSpPr/>
          <p:nvPr/>
        </p:nvSpPr>
        <p:spPr>
          <a:xfrm>
            <a:off x="6865285" y="476672"/>
            <a:ext cx="2232248" cy="1368152"/>
          </a:xfrm>
          <a:prstGeom prst="cloud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</a:rPr>
              <a:t>Nature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5" name="Облако 4"/>
          <p:cNvSpPr/>
          <p:nvPr/>
        </p:nvSpPr>
        <p:spPr>
          <a:xfrm>
            <a:off x="0" y="2348880"/>
            <a:ext cx="2232248" cy="1368152"/>
          </a:xfrm>
          <a:prstGeom prst="cloud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</a:rPr>
              <a:t>City hall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6732240" y="2348880"/>
            <a:ext cx="2453783" cy="1368152"/>
          </a:xfrm>
          <a:prstGeom prst="cloud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</a:rPr>
              <a:t>Cottage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7" name="Облако 6"/>
          <p:cNvSpPr/>
          <p:nvPr/>
        </p:nvSpPr>
        <p:spPr>
          <a:xfrm>
            <a:off x="-17419" y="5229200"/>
            <a:ext cx="2627784" cy="1368152"/>
          </a:xfrm>
          <a:prstGeom prst="cloud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</a:rPr>
              <a:t>Animals and birds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8" name="Облако 7"/>
          <p:cNvSpPr/>
          <p:nvPr/>
        </p:nvSpPr>
        <p:spPr>
          <a:xfrm>
            <a:off x="2822124" y="5561477"/>
            <a:ext cx="3672408" cy="1368152"/>
          </a:xfrm>
          <a:prstGeom prst="cloud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</a:rPr>
              <a:t>Department store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9" name="Облако 8"/>
          <p:cNvSpPr/>
          <p:nvPr/>
        </p:nvSpPr>
        <p:spPr>
          <a:xfrm>
            <a:off x="6860532" y="5229200"/>
            <a:ext cx="2232248" cy="1368152"/>
          </a:xfrm>
          <a:prstGeom prst="cloud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</a:rPr>
              <a:t>Car park</a:t>
            </a:r>
            <a:endParaRPr lang="ru-RU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18343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 b="1" dirty="0" smtClean="0">
                <a:solidFill>
                  <a:schemeClr val="tx1"/>
                </a:solidFill>
              </a:rPr>
              <a:t>Read! </a:t>
            </a:r>
            <a:endParaRPr lang="ru-RU" sz="80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sz="800" b="1" dirty="0" smtClean="0">
              <a:solidFill>
                <a:schemeClr val="tx1"/>
              </a:solidFill>
            </a:endParaRPr>
          </a:p>
          <a:p>
            <a:pPr algn="ctr"/>
            <a:endParaRPr lang="en-US" sz="800" b="1" dirty="0">
              <a:solidFill>
                <a:schemeClr val="tx1"/>
              </a:solidFill>
            </a:endParaRPr>
          </a:p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Where does he/she prefer to live?</a:t>
            </a:r>
          </a:p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Why?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280891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fc03.deviantart.net/fs70/f/2010/263/7/0/country_girl_by_guiniepoo-d2z4o9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552" y="548680"/>
            <a:ext cx="2208245" cy="16561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2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  <p:pic>
        <p:nvPicPr>
          <p:cNvPr id="3" name="Picture 6" descr="https://encrypted-tbn1.gstatic.com/images?q=tbn:ANd9GcSz-btcA_GOS77Vs0QIsmIy3fy_3Msxzdd5gQgH9eSbJV853LfK6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888519"/>
            <a:ext cx="2420769" cy="161521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00B0F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  <p:pic>
        <p:nvPicPr>
          <p:cNvPr id="4" name="Picture 2" descr="http://www.girlup.org/assets/images/blog/idg-sofia-at-googl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472701"/>
            <a:ext cx="2016224" cy="21888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00B05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  <p:pic>
        <p:nvPicPr>
          <p:cNvPr id="5" name="Picture 8" descr="http://www.colourbox.com/preview/2705424-410434-country-boy-sitting-on-a-hay-bale-resting-one-arm-on-a-leather-saddlehe-is-wearing-jeans-boots-and-a-check-shirt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0138" y="3444539"/>
            <a:ext cx="1471731" cy="220759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C00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  <p:sp>
        <p:nvSpPr>
          <p:cNvPr id="6" name="TextBox 5"/>
          <p:cNvSpPr txBox="1"/>
          <p:nvPr/>
        </p:nvSpPr>
        <p:spPr>
          <a:xfrm>
            <a:off x="2195736" y="596131"/>
            <a:ext cx="1913197" cy="58477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3200" b="1" i="1" dirty="0" smtClean="0"/>
              <a:t>VAL</a:t>
            </a:r>
            <a:endParaRPr lang="ru-RU" sz="3200" b="1" i="1" dirty="0"/>
          </a:p>
        </p:txBody>
      </p:sp>
      <p:sp>
        <p:nvSpPr>
          <p:cNvPr id="7" name="TextBox 6"/>
          <p:cNvSpPr txBox="1"/>
          <p:nvPr/>
        </p:nvSpPr>
        <p:spPr>
          <a:xfrm>
            <a:off x="2576583" y="5369197"/>
            <a:ext cx="1872208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3200" b="1" i="1" dirty="0" smtClean="0"/>
              <a:t>SARAH</a:t>
            </a:r>
            <a:endParaRPr lang="ru-RU" sz="3200" b="1" i="1" dirty="0"/>
          </a:p>
        </p:txBody>
      </p:sp>
      <p:sp>
        <p:nvSpPr>
          <p:cNvPr id="8" name="TextBox 7"/>
          <p:cNvSpPr txBox="1"/>
          <p:nvPr/>
        </p:nvSpPr>
        <p:spPr>
          <a:xfrm>
            <a:off x="4602289" y="2146282"/>
            <a:ext cx="1573923" cy="52322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smtClean="0"/>
              <a:t>ALAN</a:t>
            </a:r>
            <a:endParaRPr lang="ru-RU" sz="2800" b="1" i="1" dirty="0"/>
          </a:p>
        </p:txBody>
      </p:sp>
      <p:sp>
        <p:nvSpPr>
          <p:cNvPr id="9" name="TextBox 8"/>
          <p:cNvSpPr txBox="1"/>
          <p:nvPr/>
        </p:nvSpPr>
        <p:spPr>
          <a:xfrm>
            <a:off x="6934512" y="5517232"/>
            <a:ext cx="1773153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smtClean="0"/>
              <a:t>JOHN</a:t>
            </a:r>
            <a:endParaRPr lang="ru-RU" sz="2800" b="1" i="1" dirty="0"/>
          </a:p>
        </p:txBody>
      </p:sp>
      <p:pic>
        <p:nvPicPr>
          <p:cNvPr id="2050" name="Picture 2" descr="http://media.professionaly.ru/processor/topics/original/2012/02/10/23507773eda2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669502"/>
            <a:ext cx="2212173" cy="221217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8527638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988840"/>
            <a:ext cx="8229600" cy="2016224"/>
          </a:xfrm>
        </p:spPr>
        <p:txBody>
          <a:bodyPr/>
          <a:lstStyle/>
          <a:p>
            <a:pPr algn="l"/>
            <a:r>
              <a:rPr lang="en-US" sz="6600" b="1" dirty="0" smtClean="0">
                <a:solidFill>
                  <a:schemeClr val="tx1"/>
                </a:solidFill>
              </a:rPr>
              <a:t/>
            </a:r>
            <a:br>
              <a:rPr lang="en-US" sz="6600" b="1" dirty="0" smtClean="0">
                <a:solidFill>
                  <a:schemeClr val="tx1"/>
                </a:solidFill>
              </a:rPr>
            </a:br>
            <a:r>
              <a:rPr lang="en-US" sz="5400" b="1" dirty="0" smtClean="0">
                <a:solidFill>
                  <a:schemeClr val="tx1"/>
                </a:solidFill>
              </a:rPr>
              <a:t>I would like to live in ... </a:t>
            </a:r>
            <a:br>
              <a:rPr lang="en-US" sz="5400" b="1" dirty="0" smtClean="0">
                <a:solidFill>
                  <a:schemeClr val="tx1"/>
                </a:solidFill>
              </a:rPr>
            </a:br>
            <a:r>
              <a:rPr lang="en-US" sz="5400" b="1" dirty="0" smtClean="0">
                <a:solidFill>
                  <a:schemeClr val="tx1"/>
                </a:solidFill>
              </a:rPr>
              <a:t>On the one hand,…</a:t>
            </a:r>
            <a:br>
              <a:rPr lang="en-US" sz="5400" b="1" dirty="0" smtClean="0">
                <a:solidFill>
                  <a:schemeClr val="tx1"/>
                </a:solidFill>
              </a:rPr>
            </a:br>
            <a:r>
              <a:rPr lang="en-US" sz="5400" b="1" dirty="0" smtClean="0">
                <a:solidFill>
                  <a:schemeClr val="tx1"/>
                </a:solidFill>
              </a:rPr>
              <a:t>On the other hand,…</a:t>
            </a:r>
            <a:br>
              <a:rPr lang="en-US" sz="5400" b="1" dirty="0" smtClean="0">
                <a:solidFill>
                  <a:schemeClr val="tx1"/>
                </a:solidFill>
              </a:rPr>
            </a:br>
            <a:r>
              <a:rPr lang="en-US" sz="5400" b="1" dirty="0" smtClean="0">
                <a:solidFill>
                  <a:schemeClr val="tx1"/>
                </a:solidFill>
              </a:rPr>
              <a:t>As for me…</a:t>
            </a:r>
            <a:endParaRPr lang="ru-RU" sz="5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774893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069046">
  <a:themeElements>
    <a:clrScheme name="Office Theme 4">
      <a:dk1>
        <a:srgbClr val="000000"/>
      </a:dk1>
      <a:lt1>
        <a:srgbClr val="FFFFFF"/>
      </a:lt1>
      <a:dk2>
        <a:srgbClr val="5A867B"/>
      </a:dk2>
      <a:lt2>
        <a:srgbClr val="B7D760"/>
      </a:lt2>
      <a:accent1>
        <a:srgbClr val="F1F3CF"/>
      </a:accent1>
      <a:accent2>
        <a:srgbClr val="E9CC7A"/>
      </a:accent2>
      <a:accent3>
        <a:srgbClr val="FFFFFF"/>
      </a:accent3>
      <a:accent4>
        <a:srgbClr val="000000"/>
      </a:accent4>
      <a:accent5>
        <a:srgbClr val="F7F8E4"/>
      </a:accent5>
      <a:accent6>
        <a:srgbClr val="D3B96E"/>
      </a:accent6>
      <a:hlink>
        <a:srgbClr val="D1B4C8"/>
      </a:hlink>
      <a:folHlink>
        <a:srgbClr val="96C8D1"/>
      </a:folHlink>
    </a:clrScheme>
    <a:fontScheme name="Office Them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5A867B"/>
        </a:dk2>
        <a:lt2>
          <a:srgbClr val="B7D760"/>
        </a:lt2>
        <a:accent1>
          <a:srgbClr val="F1F3CF"/>
        </a:accent1>
        <a:accent2>
          <a:srgbClr val="E9CC7A"/>
        </a:accent2>
        <a:accent3>
          <a:srgbClr val="FFFFFF"/>
        </a:accent3>
        <a:accent4>
          <a:srgbClr val="000000"/>
        </a:accent4>
        <a:accent5>
          <a:srgbClr val="F7F8E4"/>
        </a:accent5>
        <a:accent6>
          <a:srgbClr val="D3B96E"/>
        </a:accent6>
        <a:hlink>
          <a:srgbClr val="D1B4C8"/>
        </a:hlink>
        <a:folHlink>
          <a:srgbClr val="96C8D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10069046</Template>
  <TotalTime>231</TotalTime>
  <Words>84</Words>
  <Application>Microsoft Office PowerPoint</Application>
  <PresentationFormat>Экран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10069046</vt:lpstr>
      <vt:lpstr>Welcome to the lesson!</vt:lpstr>
      <vt:lpstr>Town or village?</vt:lpstr>
      <vt:lpstr>Слайд 3</vt:lpstr>
      <vt:lpstr>Слайд 4</vt:lpstr>
      <vt:lpstr>Слайд 5</vt:lpstr>
      <vt:lpstr>Read! </vt:lpstr>
      <vt:lpstr>Слайд 7</vt:lpstr>
      <vt:lpstr> I would like to live in ...  On the one hand,… On the other hand,… As for me…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Kate</dc:creator>
  <cp:lastModifiedBy>Uchitelskaya</cp:lastModifiedBy>
  <cp:revision>18</cp:revision>
  <dcterms:created xsi:type="dcterms:W3CDTF">2014-02-15T12:52:54Z</dcterms:created>
  <dcterms:modified xsi:type="dcterms:W3CDTF">2021-04-28T07:53:00Z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TC100690461049</vt:lpwstr>
  </property>
</Properties>
</file>