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9" r:id="rId1"/>
  </p:sldMasterIdLst>
  <p:notesMasterIdLst>
    <p:notesMasterId r:id="rId62"/>
  </p:notesMasterIdLst>
  <p:sldIdLst>
    <p:sldId id="341" r:id="rId2"/>
    <p:sldId id="345" r:id="rId3"/>
    <p:sldId id="334" r:id="rId4"/>
    <p:sldId id="363" r:id="rId5"/>
    <p:sldId id="335" r:id="rId6"/>
    <p:sldId id="347" r:id="rId7"/>
    <p:sldId id="336" r:id="rId8"/>
    <p:sldId id="366" r:id="rId9"/>
    <p:sldId id="259" r:id="rId10"/>
    <p:sldId id="367" r:id="rId11"/>
    <p:sldId id="260" r:id="rId12"/>
    <p:sldId id="264" r:id="rId13"/>
    <p:sldId id="415" r:id="rId14"/>
    <p:sldId id="377" r:id="rId15"/>
    <p:sldId id="413" r:id="rId16"/>
    <p:sldId id="373" r:id="rId17"/>
    <p:sldId id="348" r:id="rId18"/>
    <p:sldId id="268" r:id="rId19"/>
    <p:sldId id="270" r:id="rId20"/>
    <p:sldId id="272" r:id="rId21"/>
    <p:sldId id="274" r:id="rId22"/>
    <p:sldId id="277" r:id="rId23"/>
    <p:sldId id="275" r:id="rId24"/>
    <p:sldId id="276" r:id="rId25"/>
    <p:sldId id="279" r:id="rId26"/>
    <p:sldId id="278" r:id="rId27"/>
    <p:sldId id="285" r:id="rId28"/>
    <p:sldId id="282" r:id="rId29"/>
    <p:sldId id="399" r:id="rId30"/>
    <p:sldId id="337" r:id="rId31"/>
    <p:sldId id="384" r:id="rId32"/>
    <p:sldId id="350" r:id="rId33"/>
    <p:sldId id="352" r:id="rId34"/>
    <p:sldId id="310" r:id="rId35"/>
    <p:sldId id="318" r:id="rId36"/>
    <p:sldId id="311" r:id="rId37"/>
    <p:sldId id="314" r:id="rId38"/>
    <p:sldId id="351" r:id="rId39"/>
    <p:sldId id="294" r:id="rId40"/>
    <p:sldId id="295" r:id="rId41"/>
    <p:sldId id="296" r:id="rId42"/>
    <p:sldId id="297" r:id="rId43"/>
    <p:sldId id="401" r:id="rId44"/>
    <p:sldId id="370" r:id="rId45"/>
    <p:sldId id="358" r:id="rId46"/>
    <p:sldId id="326" r:id="rId47"/>
    <p:sldId id="327" r:id="rId48"/>
    <p:sldId id="340" r:id="rId49"/>
    <p:sldId id="403" r:id="rId50"/>
    <p:sldId id="330" r:id="rId51"/>
    <p:sldId id="410" r:id="rId52"/>
    <p:sldId id="412" r:id="rId53"/>
    <p:sldId id="411" r:id="rId54"/>
    <p:sldId id="388" r:id="rId55"/>
    <p:sldId id="390" r:id="rId56"/>
    <p:sldId id="394" r:id="rId57"/>
    <p:sldId id="395" r:id="rId58"/>
    <p:sldId id="362" r:id="rId59"/>
    <p:sldId id="364" r:id="rId60"/>
    <p:sldId id="357" r:id="rId6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CC"/>
    <a:srgbClr val="3333CC"/>
    <a:srgbClr val="C0531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0"/>
    <p:restoredTop sz="95668" autoAdjust="0"/>
  </p:normalViewPr>
  <p:slideViewPr>
    <p:cSldViewPr snapToGrid="0"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142BD7-EE56-4255-BA1A-9D1FDC399FA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4441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42BD7-EE56-4255-BA1A-9D1FDC399FAC}" type="slidenum">
              <a:rPr lang="ru-RU" smtClean="0"/>
              <a:pPr/>
              <a:t>58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797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679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679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6F9D7F1-48E7-4C83-968A-1EA44B672D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FF4A6-ACE5-426F-93AE-5D916F7BDE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742D4-D7F3-45E7-8DFF-3D6C7EB7C5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60549E-E960-4DCD-A167-76A74B3C73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8013250-4345-4D42-B093-79FF3D4758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715000" y="1600200"/>
            <a:ext cx="31242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715000" y="3924300"/>
            <a:ext cx="31242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52400" y="6248400"/>
            <a:ext cx="1901825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F1BBDCC-25EB-47FF-95B9-B145A335FE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5A4AA-5E43-43E3-9289-6D225B855B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6D1E5-FE86-47FD-8262-8BE7C553C6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AA73C-6F53-4649-93DC-72E606F9B2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22FE2-6810-45CF-8B33-BBAB06FADA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B5599-84EE-4F1C-85DB-9E8CD08497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B4806-9501-4CE8-B9DB-A28C793EB1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45A74-C777-4E50-93EE-BC5AC30C1F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9A1FF-834B-4CE8-A8AA-45F75A32C0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6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66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66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65D2793-08EF-41B8-A69A-2A0DCAB902C3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p:transition>
    <p:wheel spokes="3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go.mail.ru/click?url=http://citadel.bstu.by/exp/kols/2006/h2006_19.jpg&amp;title=imgful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photoworks.ru/fullscreen.aspx?id=498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7" Type="http://schemas.openxmlformats.org/officeDocument/2006/relationships/image" Target="../media/image40.gif"/><Relationship Id="rId2" Type="http://schemas.openxmlformats.org/officeDocument/2006/relationships/slideLayout" Target="../slideLayouts/slideLayout14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52;&#1072;&#1084;&#1072;\&#1091;&#1074;&#1077;&#1079;&#1091;%20&#1090;&#1077;&#1073;&#1103;%20&#1103;%20&#1074;&#1090;&#1091;&#1085;&#1076;&#1088;&#1091;.mp3" TargetMode="Externa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foto.spbland.ru/data/media/7/lrg_78489_113.JPG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://foto.spbland.ru/data/media/15/lrg_116644_Sl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hyperlink" Target="http://igz.ilmeny.ac.ru/RED_BOOK/page51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hyperlink" Target="http://go.mail.ru/click?url=http://nature.baikal.ru/phs/norm/5825.jpg&amp;title=imgfull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5" Type="http://schemas.openxmlformats.org/officeDocument/2006/relationships/image" Target="../media/image96.gif"/><Relationship Id="rId4" Type="http://schemas.openxmlformats.org/officeDocument/2006/relationships/image" Target="../media/image95.gi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3276600" y="1052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277" y="1055077"/>
            <a:ext cx="8423031" cy="580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flipV="1">
            <a:off x="1534886" y="1354015"/>
            <a:ext cx="62865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Урок – путешествие по  окружающему миру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4 класс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35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Picture 2" descr="click?url=http%3A%2F%2Fav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6477" y="1441938"/>
            <a:ext cx="7561385" cy="50292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73723" y="228600"/>
            <a:ext cx="79130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Природная зона холодного пояса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05708" y="4308230"/>
            <a:ext cx="64711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Урок – путешествие по  окружающему миру 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4 класс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3276600" y="1052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3" y="374650"/>
            <a:ext cx="8239125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ChangeArrowheads="1"/>
          </p:cNvSpPr>
          <p:nvPr/>
        </p:nvSpPr>
        <p:spPr bwMode="auto">
          <a:xfrm>
            <a:off x="323850" y="3644900"/>
            <a:ext cx="84963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400" dirty="0">
                <a:solidFill>
                  <a:schemeClr val="folHlink"/>
                </a:solidFill>
              </a:rPr>
              <a:t>В тундре постоянно дуют очень сильные ветры. Зимой нередко бывает пурга и скорость ветра достигает 30—40 м в секунду. Взметая тучи снега, сбивая с ног людей и переворачивая нарты с </a:t>
            </a:r>
            <a:r>
              <a:rPr lang="ru-RU" sz="2400" dirty="0" smtClean="0">
                <a:solidFill>
                  <a:schemeClr val="folHlink"/>
                </a:solidFill>
              </a:rPr>
              <a:t>оленями. Ветер разбивает снежинки на мелкие иголочки и так уплотняет снежный покров, что по нему можно ходить, не проваливаясь. А под снегом замерзшая земля. Даже летом она оттаивает на 10 – 50 см, а ниже сохраняется вечная мерзлота.</a:t>
            </a:r>
            <a:endParaRPr lang="ru-RU" sz="2400" dirty="0">
              <a:solidFill>
                <a:schemeClr val="folHlink"/>
              </a:solidFill>
            </a:endParaRPr>
          </a:p>
        </p:txBody>
      </p:sp>
      <p:pic>
        <p:nvPicPr>
          <p:cNvPr id="391171" name="Picture 3" descr="i?id=26387105&amp;tov=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3373437" cy="2249487"/>
          </a:xfrm>
          <a:prstGeom prst="rect">
            <a:avLst/>
          </a:prstGeom>
          <a:noFill/>
        </p:spPr>
      </p:pic>
      <p:pic>
        <p:nvPicPr>
          <p:cNvPr id="391172" name="Picture 4" descr="49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188913"/>
            <a:ext cx="4479925" cy="3360737"/>
          </a:xfrm>
          <a:prstGeom prst="rect">
            <a:avLst/>
          </a:prstGeom>
          <a:noFill/>
        </p:spPr>
      </p:pic>
      <p:sp>
        <p:nvSpPr>
          <p:cNvPr id="391173" name="Rectangle 5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/>
          <a:lstStyle/>
          <a:p>
            <a:r>
              <a:rPr lang="ru-RU"/>
              <a:t>В тундре постоянно дуют очень сильные ветры. Зимой нередко бывает пурга и скорость ветра достигает 30—40 м в секунду. Взметая тучи снега, сбивая с ног людей и переворачивая нарты с оленями, беснуется пурга на бескрайних просторах тундры. Нередко она продолжается 5—6 дней. Ветры сдувают снег с возвышенностей в лощины, долины рек и оголившаяся земля сильно промерзает.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266" name="Picture 2" descr="tund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88913"/>
            <a:ext cx="7777162" cy="5276850"/>
          </a:xfrm>
          <a:prstGeom prst="rect">
            <a:avLst/>
          </a:prstGeom>
          <a:noFill/>
        </p:spPr>
      </p:pic>
      <p:sp>
        <p:nvSpPr>
          <p:cNvPr id="395267" name="Text Box 3"/>
          <p:cNvSpPr txBox="1">
            <a:spLocks noChangeArrowheads="1"/>
          </p:cNvSpPr>
          <p:nvPr/>
        </p:nvSpPr>
        <p:spPr bwMode="auto">
          <a:xfrm>
            <a:off x="179388" y="5410200"/>
            <a:ext cx="89646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chemeClr val="folHlink"/>
                </a:solidFill>
              </a:rPr>
              <a:t>За короткое лето поверхность тундры оттаивает примерно на 50 см в глубину, а ниже  ( почти 500 м) лежит слой многолетней мерзлоты, который никогда не оттаивает.</a:t>
            </a:r>
          </a:p>
        </p:txBody>
      </p:sp>
      <p:sp>
        <p:nvSpPr>
          <p:cNvPr id="395268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/>
          <a:lstStyle/>
          <a:p>
            <a:r>
              <a:rPr lang="ru-RU"/>
              <a:t>За короткое лето поверхность тундры оттаивает примерно на 50 см в глубину, а ниже ( почти 500 м) лежит слой многолетней мерзлоты, который никогда не оттаивает.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Text Box 2"/>
          <p:cNvSpPr txBox="1">
            <a:spLocks noChangeArrowheads="1"/>
          </p:cNvSpPr>
          <p:nvPr/>
        </p:nvSpPr>
        <p:spPr bwMode="auto">
          <a:xfrm>
            <a:off x="179388" y="5157788"/>
            <a:ext cx="87487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>
                <a:solidFill>
                  <a:srgbClr val="FFCC00"/>
                </a:solidFill>
              </a:rPr>
              <a:t>Многолетняя мерзлота не пропускает дождевую и </a:t>
            </a:r>
          </a:p>
          <a:p>
            <a:r>
              <a:rPr lang="ru-RU" sz="2400">
                <a:solidFill>
                  <a:srgbClr val="FFCC00"/>
                </a:solidFill>
              </a:rPr>
              <a:t>талую воду на глубину. А с поверхности вода испаряется медленно из-за низкой температуры. Поэтому в тундре много болот и озёр, а почва влажная.</a:t>
            </a:r>
          </a:p>
        </p:txBody>
      </p:sp>
      <p:pic>
        <p:nvPicPr>
          <p:cNvPr id="396291" name="Picture 3" descr="Надводные растения (осоки, сабельник) на Семеновском озере в городе Мурманск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15888"/>
            <a:ext cx="6553200" cy="4916487"/>
          </a:xfrm>
          <a:prstGeom prst="rect">
            <a:avLst/>
          </a:prstGeom>
          <a:noFill/>
        </p:spPr>
      </p:pic>
      <p:sp>
        <p:nvSpPr>
          <p:cNvPr id="396292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/>
          <a:lstStyle/>
          <a:p>
            <a:r>
              <a:rPr lang="ru-RU"/>
              <a:t>Многолетняя мерзлота не пропускает дождевую и талую воду на глубину. А с поверхности вода испаряется медленно из-за низкой температуры. Поэтому в тундре много болот и озёр, а почва влажная.</a:t>
            </a:r>
          </a:p>
        </p:txBody>
      </p:sp>
    </p:spTree>
    <p:extLst>
      <p:ext uri="{BB962C8B-B14F-4D97-AF65-F5344CB8AC3E}">
        <p14:creationId xmlns:p14="http://schemas.microsoft.com/office/powerpoint/2010/main" xmlns="" val="48066046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488" y="548640"/>
            <a:ext cx="8439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Природные условия тундры.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176" y="1618488"/>
            <a:ext cx="83850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0099"/>
                </a:solidFill>
              </a:rPr>
              <a:t>Вечная мерзлота.</a:t>
            </a:r>
          </a:p>
          <a:p>
            <a:pPr algn="ctr">
              <a:buFont typeface="Wingdings" pitchFamily="2" charset="2"/>
              <a:buNone/>
            </a:pPr>
            <a:endParaRPr lang="ru-RU" sz="3600" b="1" dirty="0" smtClean="0">
              <a:solidFill>
                <a:srgbClr val="000099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0099"/>
                </a:solidFill>
              </a:rPr>
              <a:t> Суровая зима ( мороз до -50</a:t>
            </a:r>
            <a:r>
              <a:rPr lang="ru-RU" sz="3600" b="1" baseline="30000" dirty="0" smtClean="0">
                <a:solidFill>
                  <a:srgbClr val="000099"/>
                </a:solidFill>
              </a:rPr>
              <a:t>О</a:t>
            </a:r>
            <a:r>
              <a:rPr lang="ru-RU" sz="3600" b="1" dirty="0" smtClean="0">
                <a:solidFill>
                  <a:srgbClr val="000099"/>
                </a:solidFill>
              </a:rPr>
              <a:t>С )</a:t>
            </a:r>
          </a:p>
          <a:p>
            <a:pPr algn="ctr">
              <a:buFont typeface="Wingdings" pitchFamily="2" charset="2"/>
              <a:buNone/>
            </a:pPr>
            <a:endParaRPr lang="ru-RU" sz="3600" b="1" dirty="0" smtClean="0">
              <a:solidFill>
                <a:srgbClr val="000099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0099"/>
                </a:solidFill>
              </a:rPr>
              <a:t>Прохладное короткое лето.</a:t>
            </a:r>
          </a:p>
          <a:p>
            <a:endParaRPr lang="ru-RU" sz="3600" b="1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811215" y="2368334"/>
            <a:ext cx="6031523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ботаники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G:\тундра\природа тундры\p0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388620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G:\тундра\природа тундры\p01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7215" y="1705708"/>
            <a:ext cx="525780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62" name="Picture 2" descr="Яге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76250"/>
            <a:ext cx="4845309" cy="3905250"/>
          </a:xfrm>
          <a:prstGeom prst="rect">
            <a:avLst/>
          </a:prstGeom>
          <a:noFill/>
        </p:spPr>
      </p:pic>
      <p:pic>
        <p:nvPicPr>
          <p:cNvPr id="399363" name="Picture 3" descr="click?url=http%3A%2F%2Fww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1313" y="3860800"/>
            <a:ext cx="3722687" cy="2795588"/>
          </a:xfrm>
          <a:prstGeom prst="rect">
            <a:avLst/>
          </a:prstGeom>
          <a:noFill/>
        </p:spPr>
      </p:pic>
      <p:sp>
        <p:nvSpPr>
          <p:cNvPr id="399364" name="Text Box 4"/>
          <p:cNvSpPr txBox="1">
            <a:spLocks noChangeArrowheads="1"/>
          </p:cNvSpPr>
          <p:nvPr/>
        </p:nvSpPr>
        <p:spPr bwMode="auto">
          <a:xfrm>
            <a:off x="671805" y="4847027"/>
            <a:ext cx="445134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folHlink"/>
                </a:solidFill>
              </a:rPr>
              <a:t> ягель-</a:t>
            </a:r>
          </a:p>
          <a:p>
            <a:r>
              <a:rPr lang="ru-RU" sz="4800" b="1" dirty="0" smtClean="0">
                <a:solidFill>
                  <a:schemeClr val="folHlink"/>
                </a:solidFill>
              </a:rPr>
              <a:t> </a:t>
            </a:r>
            <a:r>
              <a:rPr lang="ru-RU" sz="4800" b="1" dirty="0">
                <a:solidFill>
                  <a:schemeClr val="folHlink"/>
                </a:solidFill>
              </a:rPr>
              <a:t>олений мох</a:t>
            </a:r>
          </a:p>
        </p:txBody>
      </p:sp>
      <p:sp>
        <p:nvSpPr>
          <p:cNvPr id="399365" name="Rectangle 5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/>
          <a:lstStyle/>
          <a:p>
            <a:r>
              <a:rPr lang="ru-RU"/>
              <a:t>Ягель- олений мох.</a:t>
            </a:r>
          </a:p>
        </p:txBody>
      </p:sp>
      <p:pic>
        <p:nvPicPr>
          <p:cNvPr id="6" name="Picture 2" descr="Tund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1" y="418841"/>
            <a:ext cx="3657600" cy="314545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410" name="Picture 2" descr="Зеленый мо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0675" y="115888"/>
            <a:ext cx="2365375" cy="3213100"/>
          </a:xfrm>
          <a:prstGeom prst="rect">
            <a:avLst/>
          </a:prstGeom>
          <a:noFill/>
        </p:spPr>
      </p:pic>
      <p:sp>
        <p:nvSpPr>
          <p:cNvPr id="401411" name="Text Box 3"/>
          <p:cNvSpPr txBox="1">
            <a:spLocks noChangeArrowheads="1"/>
          </p:cNvSpPr>
          <p:nvPr/>
        </p:nvSpPr>
        <p:spPr bwMode="auto">
          <a:xfrm>
            <a:off x="4194175" y="2492375"/>
            <a:ext cx="23225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folHlink"/>
                </a:solidFill>
              </a:rPr>
              <a:t>зелёный мох</a:t>
            </a:r>
          </a:p>
        </p:txBody>
      </p:sp>
      <p:pic>
        <p:nvPicPr>
          <p:cNvPr id="401412" name="Picture 4" descr="Зеленые мх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3724275" cy="2790825"/>
          </a:xfrm>
          <a:prstGeom prst="rect">
            <a:avLst/>
          </a:prstGeom>
          <a:noFill/>
        </p:spPr>
      </p:pic>
      <p:pic>
        <p:nvPicPr>
          <p:cNvPr id="401413" name="Picture 5" descr="Торфяное месторождение &quot;Пелецкий Мох&quot;. Тверская область, Жарковский рай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716338"/>
            <a:ext cx="3810000" cy="2857500"/>
          </a:xfrm>
          <a:prstGeom prst="rect">
            <a:avLst/>
          </a:prstGeom>
          <a:noFill/>
        </p:spPr>
      </p:pic>
      <p:pic>
        <p:nvPicPr>
          <p:cNvPr id="401414" name="Picture 6" descr="adt00033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3644900"/>
            <a:ext cx="3810000" cy="2857500"/>
          </a:xfrm>
          <a:prstGeom prst="rect">
            <a:avLst/>
          </a:prstGeom>
          <a:noFill/>
        </p:spPr>
      </p:pic>
      <p:sp>
        <p:nvSpPr>
          <p:cNvPr id="401415" name="Text Box 7"/>
          <p:cNvSpPr txBox="1">
            <a:spLocks noChangeArrowheads="1"/>
          </p:cNvSpPr>
          <p:nvPr/>
        </p:nvSpPr>
        <p:spPr bwMode="auto">
          <a:xfrm>
            <a:off x="1743075" y="3159125"/>
            <a:ext cx="2430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folHlink"/>
                </a:solidFill>
              </a:rPr>
              <a:t>торфяные мхи</a:t>
            </a:r>
          </a:p>
        </p:txBody>
      </p:sp>
      <p:sp>
        <p:nvSpPr>
          <p:cNvPr id="401416" name="Rectangle 8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/>
          <a:lstStyle/>
          <a:p>
            <a:r>
              <a:rPr lang="ru-RU"/>
              <a:t>Зелёный мох. Торфяные мхи.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215154"/>
            <a:ext cx="85344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Прозвенел звонок веселый.</a:t>
            </a:r>
            <a:r>
              <a:rPr lang="en-US" sz="4400" b="1" dirty="0" smtClean="0">
                <a:solidFill>
                  <a:srgbClr val="FFFF00"/>
                </a:solidFill>
              </a:rPr>
              <a:t> </a:t>
            </a:r>
            <a:r>
              <a:rPr lang="ru-RU" sz="4400" b="1" dirty="0" smtClean="0">
                <a:solidFill>
                  <a:srgbClr val="FFFF00"/>
                </a:solidFill>
              </a:rPr>
              <a:t/>
            </a:r>
            <a:br>
              <a:rPr lang="ru-RU" sz="4400" b="1" dirty="0" smtClean="0">
                <a:solidFill>
                  <a:srgbClr val="FFFF00"/>
                </a:solidFill>
              </a:rPr>
            </a:br>
            <a:r>
              <a:rPr lang="ru-RU" sz="4400" b="1" dirty="0" smtClean="0">
                <a:solidFill>
                  <a:srgbClr val="FFFF00"/>
                </a:solidFill>
              </a:rPr>
              <a:t>Мы начать урок готовы.</a:t>
            </a:r>
            <a:r>
              <a:rPr lang="en-US" sz="4400" b="1" dirty="0" smtClean="0">
                <a:solidFill>
                  <a:srgbClr val="FFFF00"/>
                </a:solidFill>
              </a:rPr>
              <a:t> </a:t>
            </a:r>
            <a:r>
              <a:rPr lang="ru-RU" sz="4400" b="1" dirty="0" smtClean="0">
                <a:solidFill>
                  <a:srgbClr val="FFFF00"/>
                </a:solidFill>
              </a:rPr>
              <a:t/>
            </a:r>
            <a:br>
              <a:rPr lang="ru-RU" sz="4400" b="1" dirty="0" smtClean="0">
                <a:solidFill>
                  <a:srgbClr val="FFFF00"/>
                </a:solidFill>
              </a:rPr>
            </a:br>
            <a:r>
              <a:rPr lang="ru-RU" sz="4400" b="1" dirty="0" smtClean="0">
                <a:solidFill>
                  <a:srgbClr val="FFFF00"/>
                </a:solidFill>
              </a:rPr>
              <a:t>Будем слушать, рассуждать,</a:t>
            </a:r>
            <a:r>
              <a:rPr lang="en-US" sz="4400" b="1" dirty="0" smtClean="0">
                <a:solidFill>
                  <a:srgbClr val="FFFF00"/>
                </a:solidFill>
              </a:rPr>
              <a:t> </a:t>
            </a:r>
            <a:r>
              <a:rPr lang="ru-RU" sz="4400" b="1" dirty="0" smtClean="0">
                <a:solidFill>
                  <a:srgbClr val="FFFF00"/>
                </a:solidFill>
              </a:rPr>
              <a:t/>
            </a:r>
            <a:br>
              <a:rPr lang="ru-RU" sz="4400" b="1" dirty="0" smtClean="0">
                <a:solidFill>
                  <a:srgbClr val="FFFF00"/>
                </a:solidFill>
              </a:rPr>
            </a:br>
            <a:r>
              <a:rPr lang="ru-RU" sz="4400" b="1" dirty="0" smtClean="0">
                <a:solidFill>
                  <a:srgbClr val="FFFF00"/>
                </a:solidFill>
              </a:rPr>
              <a:t>И друг другу помогать.</a:t>
            </a:r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107577" y="4563035"/>
            <a:ext cx="8610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028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проверка домашнего задания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458" name="Picture 2" descr="1650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925" y="404813"/>
            <a:ext cx="8675688" cy="3694112"/>
          </a:xfrm>
          <a:prstGeom prst="rect">
            <a:avLst/>
          </a:prstGeom>
          <a:noFill/>
        </p:spPr>
      </p:pic>
      <p:sp>
        <p:nvSpPr>
          <p:cNvPr id="403459" name="Rectangle 3"/>
          <p:cNvSpPr>
            <a:spLocks noChangeArrowheads="1"/>
          </p:cNvSpPr>
          <p:nvPr/>
        </p:nvSpPr>
        <p:spPr bwMode="auto">
          <a:xfrm>
            <a:off x="1026366" y="4422775"/>
            <a:ext cx="766976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5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лишайник </a:t>
            </a:r>
            <a:r>
              <a:rPr lang="ru-RU" sz="5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кладония</a:t>
            </a:r>
            <a:r>
              <a:rPr lang="ru-RU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lants" pitchFamily="2" charset="0"/>
              </a:rPr>
              <a:t> </a:t>
            </a:r>
            <a:endParaRPr lang="ru-RU" sz="5400" dirty="0">
              <a:effectLst>
                <a:outerShdw blurRad="38100" dist="38100" dir="2700000" algn="tl">
                  <a:srgbClr val="000000"/>
                </a:outerShdw>
              </a:effectLst>
              <a:latin typeface="Slants" pitchFamily="2" charset="0"/>
            </a:endParaRPr>
          </a:p>
        </p:txBody>
      </p:sp>
      <p:sp>
        <p:nvSpPr>
          <p:cNvPr id="403460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/>
          <a:lstStyle/>
          <a:p>
            <a:r>
              <a:rPr lang="ru-RU"/>
              <a:t>Арктическая красная толокнянка. Справа — лишайник кладония.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06" name="Picture 2" descr="050148_4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60350"/>
            <a:ext cx="6503988" cy="4340225"/>
          </a:xfrm>
          <a:prstGeom prst="rect">
            <a:avLst/>
          </a:prstGeom>
          <a:noFill/>
        </p:spPr>
      </p:pic>
      <p:sp>
        <p:nvSpPr>
          <p:cNvPr id="405507" name="Rectangle 3"/>
          <p:cNvSpPr>
            <a:spLocks noChangeArrowheads="1"/>
          </p:cNvSpPr>
          <p:nvPr/>
        </p:nvSpPr>
        <p:spPr bwMode="auto">
          <a:xfrm>
            <a:off x="395288" y="4908550"/>
            <a:ext cx="85693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>
                <a:solidFill>
                  <a:schemeClr val="folHlink"/>
                </a:solidFill>
              </a:rPr>
              <a:t>В короткие месяцы лета тундра превращается в цветочный и ягодный сад. Она пестрит яркими венчиками лепестков, огоньками светятся бусинки брусники, клюквы, морошки, голубеет сизоватая голубика. Не хватило бы и вдесятеро большего, чем теперь, населения, чтобы успеть собрать и сберечь урожаи съедобных ягод!</a:t>
            </a:r>
            <a:r>
              <a:rPr lang="ru-RU" sz="2000"/>
              <a:t> </a:t>
            </a:r>
          </a:p>
        </p:txBody>
      </p:sp>
      <p:sp>
        <p:nvSpPr>
          <p:cNvPr id="405508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/>
          <a:lstStyle/>
          <a:p>
            <a:r>
              <a:rPr lang="ru-RU"/>
              <a:t>В короткие месяцы лета тундра превращается в цветочный и ягодный сад. Она пестрит яркими венчиками лепестков, огоньками светятся бусинки брусники, клюквы, морошки, голубеет сизоватая голубика. Не хватило бы и вдесятеро большего, чем теперь, населения, чтобы успеть собрать и сберечь урожаи съедобных ягод!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578" name="Picture 2" descr="ФОТОработы.ru - Denba76 - дары природы - клюква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60350"/>
            <a:ext cx="7620000" cy="5715000"/>
          </a:xfrm>
          <a:prstGeom prst="rect">
            <a:avLst/>
          </a:prstGeom>
          <a:noFill/>
        </p:spPr>
      </p:pic>
      <p:sp>
        <p:nvSpPr>
          <p:cNvPr id="408579" name="Text Box 3"/>
          <p:cNvSpPr txBox="1">
            <a:spLocks noChangeArrowheads="1"/>
          </p:cNvSpPr>
          <p:nvPr/>
        </p:nvSpPr>
        <p:spPr bwMode="auto">
          <a:xfrm>
            <a:off x="3779838" y="6092825"/>
            <a:ext cx="16716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folHlink"/>
                </a:solidFill>
              </a:rPr>
              <a:t>клюква</a:t>
            </a:r>
          </a:p>
        </p:txBody>
      </p:sp>
      <p:sp>
        <p:nvSpPr>
          <p:cNvPr id="408580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/>
          <a:lstStyle/>
          <a:p>
            <a:r>
              <a:rPr lang="ru-RU"/>
              <a:t>Клюква.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530" name="Picture 2" descr="click?url=http%3A%2F%2Fww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60350"/>
            <a:ext cx="7710487" cy="5699125"/>
          </a:xfrm>
          <a:prstGeom prst="rect">
            <a:avLst/>
          </a:prstGeom>
          <a:noFill/>
        </p:spPr>
      </p:pic>
      <p:sp>
        <p:nvSpPr>
          <p:cNvPr id="406531" name="Text Box 3"/>
          <p:cNvSpPr txBox="1">
            <a:spLocks noChangeArrowheads="1"/>
          </p:cNvSpPr>
          <p:nvPr/>
        </p:nvSpPr>
        <p:spPr bwMode="auto">
          <a:xfrm>
            <a:off x="3779838" y="6092825"/>
            <a:ext cx="1993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folHlink"/>
                </a:solidFill>
              </a:rPr>
              <a:t>морошка</a:t>
            </a:r>
          </a:p>
        </p:txBody>
      </p:sp>
      <p:sp>
        <p:nvSpPr>
          <p:cNvPr id="406532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/>
          <a:lstStyle/>
          <a:p>
            <a:r>
              <a:rPr lang="ru-RU"/>
              <a:t>Морошка.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554" name="Picture 2" descr="cowberr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33375"/>
            <a:ext cx="7504112" cy="5630863"/>
          </a:xfrm>
          <a:prstGeom prst="rect">
            <a:avLst/>
          </a:prstGeom>
          <a:noFill/>
        </p:spPr>
      </p:pic>
      <p:sp>
        <p:nvSpPr>
          <p:cNvPr id="407555" name="Text Box 3"/>
          <p:cNvSpPr txBox="1">
            <a:spLocks noChangeArrowheads="1"/>
          </p:cNvSpPr>
          <p:nvPr/>
        </p:nvSpPr>
        <p:spPr bwMode="auto">
          <a:xfrm>
            <a:off x="3563938" y="6092825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folHlink"/>
                </a:solidFill>
              </a:rPr>
              <a:t>брусника</a:t>
            </a:r>
          </a:p>
        </p:txBody>
      </p:sp>
      <p:sp>
        <p:nvSpPr>
          <p:cNvPr id="407556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/>
          <a:lstStyle/>
          <a:p>
            <a:r>
              <a:rPr lang="ru-RU"/>
              <a:t>Брусника.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26" name="Picture 2" descr="p1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549275"/>
            <a:ext cx="6945313" cy="5208588"/>
          </a:xfrm>
          <a:prstGeom prst="rect">
            <a:avLst/>
          </a:prstGeom>
          <a:noFill/>
        </p:spPr>
      </p:pic>
      <p:sp>
        <p:nvSpPr>
          <p:cNvPr id="410627" name="Text Box 3"/>
          <p:cNvSpPr txBox="1">
            <a:spLocks noChangeArrowheads="1"/>
          </p:cNvSpPr>
          <p:nvPr/>
        </p:nvSpPr>
        <p:spPr bwMode="auto">
          <a:xfrm>
            <a:off x="3851275" y="6092825"/>
            <a:ext cx="18176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folHlink"/>
                </a:solidFill>
              </a:rPr>
              <a:t>черника</a:t>
            </a:r>
          </a:p>
        </p:txBody>
      </p:sp>
      <p:sp>
        <p:nvSpPr>
          <p:cNvPr id="410628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/>
          <a:lstStyle/>
          <a:p>
            <a:r>
              <a:rPr lang="ru-RU"/>
              <a:t>Черника.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02" name="Picture 2" descr="click?url=http%3A%2F%2Fww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49275"/>
            <a:ext cx="7620000" cy="5010150"/>
          </a:xfrm>
          <a:prstGeom prst="rect">
            <a:avLst/>
          </a:prstGeom>
          <a:noFill/>
        </p:spPr>
      </p:pic>
      <p:sp>
        <p:nvSpPr>
          <p:cNvPr id="409603" name="Text Box 3"/>
          <p:cNvSpPr txBox="1">
            <a:spLocks noChangeArrowheads="1"/>
          </p:cNvSpPr>
          <p:nvPr/>
        </p:nvSpPr>
        <p:spPr bwMode="auto">
          <a:xfrm>
            <a:off x="3492500" y="6092825"/>
            <a:ext cx="2014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folHlink"/>
                </a:solidFill>
              </a:rPr>
              <a:t>голубика</a:t>
            </a:r>
          </a:p>
        </p:txBody>
      </p:sp>
      <p:sp>
        <p:nvSpPr>
          <p:cNvPr id="409604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/>
          <a:lstStyle/>
          <a:p>
            <a:r>
              <a:rPr lang="ru-RU"/>
              <a:t>Голубика.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770" name="Picture 2" descr="Novosieversia1.jpg (151757 byte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476250"/>
            <a:ext cx="7129462" cy="4683125"/>
          </a:xfrm>
          <a:prstGeom prst="rect">
            <a:avLst/>
          </a:prstGeom>
          <a:noFill/>
        </p:spPr>
      </p:pic>
      <p:sp>
        <p:nvSpPr>
          <p:cNvPr id="416771" name="Rectangle 3"/>
          <p:cNvSpPr>
            <a:spLocks noChangeArrowheads="1"/>
          </p:cNvSpPr>
          <p:nvPr/>
        </p:nvSpPr>
        <p:spPr bwMode="auto">
          <a:xfrm>
            <a:off x="2339975" y="5516563"/>
            <a:ext cx="44211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folHlink"/>
                </a:solidFill>
              </a:rPr>
              <a:t>новосиверсия ледяная,</a:t>
            </a:r>
          </a:p>
          <a:p>
            <a:r>
              <a:rPr lang="ru-RU" sz="3200" b="1">
                <a:solidFill>
                  <a:schemeClr val="folHlink"/>
                </a:solidFill>
              </a:rPr>
              <a:t>арктическая роза</a:t>
            </a:r>
          </a:p>
        </p:txBody>
      </p:sp>
      <p:sp>
        <p:nvSpPr>
          <p:cNvPr id="416772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/>
          <a:lstStyle/>
          <a:p>
            <a:r>
              <a:rPr lang="ru-RU"/>
              <a:t>Новосиверсия ледяная, арктическая роза.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Text Box 2"/>
          <p:cNvSpPr txBox="1">
            <a:spLocks noChangeArrowheads="1"/>
          </p:cNvSpPr>
          <p:nvPr/>
        </p:nvSpPr>
        <p:spPr bwMode="auto">
          <a:xfrm>
            <a:off x="2555875" y="6092825"/>
            <a:ext cx="4019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folHlink"/>
                </a:solidFill>
              </a:rPr>
              <a:t>карликовая</a:t>
            </a:r>
            <a:r>
              <a:rPr lang="ru-RU" sz="3200">
                <a:solidFill>
                  <a:schemeClr val="folHlink"/>
                </a:solidFill>
              </a:rPr>
              <a:t> </a:t>
            </a:r>
            <a:r>
              <a:rPr lang="ru-RU" sz="3200" b="1">
                <a:solidFill>
                  <a:schemeClr val="folHlink"/>
                </a:solidFill>
              </a:rPr>
              <a:t>берёза</a:t>
            </a:r>
          </a:p>
        </p:txBody>
      </p:sp>
      <p:pic>
        <p:nvPicPr>
          <p:cNvPr id="413699" name="Picture 3" descr="Карликовая берёз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99216"/>
            <a:ext cx="4237037" cy="3806127"/>
          </a:xfrm>
          <a:prstGeom prst="rect">
            <a:avLst/>
          </a:prstGeom>
          <a:noFill/>
        </p:spPr>
      </p:pic>
      <p:sp>
        <p:nvSpPr>
          <p:cNvPr id="413700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/>
          <a:lstStyle/>
          <a:p>
            <a:r>
              <a:rPr lang="ru-RU"/>
              <a:t>Карликовая берёза.</a:t>
            </a:r>
          </a:p>
        </p:txBody>
      </p:sp>
      <p:pic>
        <p:nvPicPr>
          <p:cNvPr id="7" name="Picture 5" descr="БЕРЕЗ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4132" y="1912776"/>
            <a:ext cx="4940482" cy="4124130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ChangeArrowheads="1"/>
          </p:cNvSpPr>
          <p:nvPr/>
        </p:nvSpPr>
        <p:spPr bwMode="auto">
          <a:xfrm>
            <a:off x="250825" y="261257"/>
            <a:ext cx="8748713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3200" i="1" dirty="0">
                <a:solidFill>
                  <a:srgbClr val="FF0000"/>
                </a:solidFill>
              </a:rPr>
              <a:t>Как приспособлены растения в тундре </a:t>
            </a:r>
            <a:r>
              <a:rPr lang="ru-RU" sz="3200" i="1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FFCC00"/>
                </a:solidFill>
              </a:rPr>
              <a:t>растения низкорослые (карликовые), стелющиеся;</a:t>
            </a:r>
          </a:p>
          <a:p>
            <a:pPr>
              <a:buFontTx/>
              <a:buChar char="•"/>
            </a:pPr>
            <a:endParaRPr lang="ru-RU" sz="2800" dirty="0" smtClean="0">
              <a:solidFill>
                <a:srgbClr val="FFCC00"/>
              </a:solidFill>
            </a:endParaRPr>
          </a:p>
          <a:p>
            <a:pPr>
              <a:buFontTx/>
              <a:buChar char="•"/>
            </a:pPr>
            <a:r>
              <a:rPr lang="ru-RU" sz="2800" dirty="0" smtClean="0">
                <a:solidFill>
                  <a:srgbClr val="FFCC00"/>
                </a:solidFill>
              </a:rPr>
              <a:t> небольшие корни и маленькие листочки;</a:t>
            </a:r>
          </a:p>
          <a:p>
            <a:pPr>
              <a:buFontTx/>
              <a:buChar char="•"/>
            </a:pPr>
            <a:endParaRPr lang="ru-RU" sz="2800" dirty="0" smtClean="0">
              <a:solidFill>
                <a:srgbClr val="FFCC00"/>
              </a:solidFill>
            </a:endParaRPr>
          </a:p>
          <a:p>
            <a:pPr>
              <a:buFontTx/>
              <a:buChar char="•"/>
            </a:pPr>
            <a:r>
              <a:rPr lang="ru-RU" sz="2800" dirty="0" smtClean="0">
                <a:solidFill>
                  <a:srgbClr val="FFCC00"/>
                </a:solidFill>
              </a:rPr>
              <a:t> короткий период цветения и созревания плодов;</a:t>
            </a:r>
          </a:p>
          <a:p>
            <a:pPr>
              <a:buFontTx/>
              <a:buChar char="•"/>
            </a:pPr>
            <a:endParaRPr lang="ru-RU" sz="2800" dirty="0" smtClean="0">
              <a:solidFill>
                <a:srgbClr val="FFCC00"/>
              </a:solidFill>
            </a:endParaRPr>
          </a:p>
          <a:p>
            <a:pPr>
              <a:buFontTx/>
              <a:buChar char="•"/>
            </a:pPr>
            <a:r>
              <a:rPr lang="ru-RU" sz="2800" dirty="0" smtClean="0">
                <a:solidFill>
                  <a:srgbClr val="FFCC00"/>
                </a:solidFill>
              </a:rPr>
              <a:t> яркая окраска цветов, привлекает насекомых;</a:t>
            </a:r>
          </a:p>
          <a:p>
            <a:pPr>
              <a:buFontTx/>
              <a:buChar char="•"/>
            </a:pPr>
            <a:endParaRPr lang="ru-RU" sz="2800" dirty="0" smtClean="0">
              <a:solidFill>
                <a:srgbClr val="FFCC00"/>
              </a:solidFill>
            </a:endParaRPr>
          </a:p>
          <a:p>
            <a:pPr>
              <a:buFontTx/>
              <a:buChar char="•"/>
            </a:pPr>
            <a:r>
              <a:rPr lang="ru-RU" sz="2800" dirty="0" smtClean="0">
                <a:solidFill>
                  <a:srgbClr val="FFCC00"/>
                </a:solidFill>
              </a:rPr>
              <a:t> растения многолетние.</a:t>
            </a:r>
          </a:p>
          <a:p>
            <a:endParaRPr lang="ru-RU" sz="2400" dirty="0" smtClean="0">
              <a:solidFill>
                <a:srgbClr val="FFCC00"/>
              </a:solidFill>
            </a:endParaRPr>
          </a:p>
          <a:p>
            <a:endParaRPr lang="ru-RU" sz="2400" dirty="0">
              <a:solidFill>
                <a:srgbClr val="FFCC00"/>
              </a:solidFill>
            </a:endParaRPr>
          </a:p>
          <a:p>
            <a:pPr>
              <a:buFontTx/>
              <a:buChar char="•"/>
            </a:pPr>
            <a:endParaRPr lang="ru-RU" sz="2400" dirty="0">
              <a:solidFill>
                <a:srgbClr val="FFCC00"/>
              </a:solidFill>
            </a:endParaRPr>
          </a:p>
          <a:p>
            <a:r>
              <a:rPr lang="ru-RU" sz="2400" dirty="0">
                <a:solidFill>
                  <a:srgbClr val="FFCC00"/>
                </a:solidFill>
              </a:rPr>
              <a:t> </a:t>
            </a:r>
          </a:p>
        </p:txBody>
      </p:sp>
      <p:pic>
        <p:nvPicPr>
          <p:cNvPr id="397315" name="Picture 3" descr="874444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075" y="4012163"/>
            <a:ext cx="4897438" cy="2872825"/>
          </a:xfrm>
          <a:prstGeom prst="rect">
            <a:avLst/>
          </a:prstGeom>
          <a:noFill/>
        </p:spPr>
      </p:pic>
      <p:sp>
        <p:nvSpPr>
          <p:cNvPr id="397316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/>
          <a:lstStyle/>
          <a:p>
            <a:r>
              <a:rPr lang="ru-RU"/>
              <a:t>Как приспособлены растения в тундре : карликовые формы растений; их мелкие листья часто свернуты, одеты волосяным покровом, имеют восковой налет ; растения стелятся по земле, образуя подушки; корни расположены близко к поверхности; многие растения в цветущем состоянии переносят заморозки; яркая окраска цветов, привлекает насекомых; растения многолетние.</a:t>
            </a: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12330113" y="8683943"/>
            <a:ext cx="514350" cy="457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ru-RU" sz="5400" b="1" dirty="0">
              <a:ln w="12700">
                <a:solidFill>
                  <a:srgbClr val="E5FFFF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016426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229600" cy="974271"/>
          </a:xfrm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Тест</a:t>
            </a:r>
          </a:p>
        </p:txBody>
      </p:sp>
      <p:sp>
        <p:nvSpPr>
          <p:cNvPr id="727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338943"/>
            <a:ext cx="8229600" cy="4757057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z="1800" b="1" dirty="0"/>
              <a:t>Природная зона Арктических пустынь расположена: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dirty="0"/>
              <a:t>а) на островах Тихого океана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dirty="0"/>
              <a:t>б )на островах Северного Ледовитого океана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 startAt="2"/>
            </a:pPr>
            <a:r>
              <a:rPr lang="ru-RU" sz="1800" b="1" dirty="0"/>
              <a:t>Территория зоны: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dirty="0"/>
              <a:t>а) густо заселена людьми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dirty="0"/>
              <a:t>б) не имеет коренного населения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 startAt="3"/>
            </a:pPr>
            <a:r>
              <a:rPr lang="ru-RU" sz="1800" b="1" dirty="0"/>
              <a:t>В Арктике для растений и животных сложились: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dirty="0"/>
              <a:t>а) суровые условия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dirty="0"/>
              <a:t>б) комфортные условия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 startAt="4"/>
            </a:pPr>
            <a:r>
              <a:rPr lang="ru-RU" sz="1800" b="1" dirty="0"/>
              <a:t>В ледяной зоне растут: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dirty="0"/>
              <a:t>а) кедры, берёзы, черёмуха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dirty="0"/>
              <a:t>б) лишайники, мхи, полярные маки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 startAt="5"/>
            </a:pPr>
            <a:r>
              <a:rPr lang="ru-RU" sz="1800" b="1" dirty="0"/>
              <a:t>В Арктике обитают: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dirty="0"/>
              <a:t>а) волки, белые медведи, рыси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dirty="0"/>
              <a:t>б) моржи, тюлени, белые медведи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 startAt="6"/>
            </a:pPr>
            <a:r>
              <a:rPr lang="ru-RU" sz="1800" b="1" dirty="0"/>
              <a:t>Большое скопление птиц на скалах называют: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dirty="0"/>
              <a:t>а) «птичьи рынки»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dirty="0"/>
              <a:t>б) «птичьи базары»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ru-RU" sz="1800" b="1" dirty="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ru-RU" sz="1400" b="1" dirty="0"/>
          </a:p>
          <a:p>
            <a:pPr marL="609600" indent="-609600">
              <a:lnSpc>
                <a:spcPct val="90000"/>
              </a:lnSpc>
            </a:pPr>
            <a:endParaRPr lang="ru-RU" sz="1400" b="1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72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72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72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72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727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727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727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727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727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727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727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727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60350"/>
            <a:ext cx="6400800" cy="1219200"/>
          </a:xfrm>
        </p:spPr>
        <p:txBody>
          <a:bodyPr/>
          <a:lstStyle/>
          <a:p>
            <a:pPr algn="ctr"/>
            <a:r>
              <a:rPr lang="ru-RU" sz="5400" b="1" i="1"/>
              <a:t>Физминутка</a:t>
            </a:r>
          </a:p>
        </p:txBody>
      </p:sp>
      <p:pic>
        <p:nvPicPr>
          <p:cNvPr id="91144" name="Picture 8" descr="02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684213" y="2636838"/>
            <a:ext cx="3236913" cy="4221162"/>
          </a:xfrm>
          <a:noFill/>
          <a:ln/>
        </p:spPr>
      </p:pic>
      <p:pic>
        <p:nvPicPr>
          <p:cNvPr id="91150" name="Picture 14" descr="823314_no[1]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708400" y="1762125"/>
            <a:ext cx="4464050" cy="3957638"/>
          </a:xfrm>
          <a:noFill/>
          <a:ln/>
        </p:spPr>
      </p:pic>
      <p:pic>
        <p:nvPicPr>
          <p:cNvPr id="91152" name="увезу тебя я втундру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</p:spPr>
      </p:pic>
      <p:pic>
        <p:nvPicPr>
          <p:cNvPr id="91153" name="Picture 17" descr="000409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</p:spPr>
      </p:pic>
      <p:pic>
        <p:nvPicPr>
          <p:cNvPr id="91162" name="Picture 26" descr="10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7"/>
          <a:srcRect/>
          <a:stretch>
            <a:fillRect/>
          </a:stretch>
        </p:blipFill>
        <p:spPr>
          <a:xfrm>
            <a:off x="6011863" y="188913"/>
            <a:ext cx="3278187" cy="2914650"/>
          </a:xfrm>
          <a:noFill/>
          <a:ln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757" fill="hold"/>
                                        <p:tgtEl>
                                          <p:spTgt spid="91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0.20417 C 0.0125 0.24486 0.01111 0.22521 0.01441 0.29295 C 0.01493 0.30359 0.01701 0.31261 0.0191 0.32232 C 0.02031 0.32833 0.0224 0.33966 0.0224 0.33989 C 0.02535 0.38706 0.02778 0.42683 0.02396 0.477 C 0.02309 0.48833 0.00573 0.50775 -0.00156 0.51076 C -0.01146 0.51954 -0.02656 0.51792 -0.03802 0.51908 C -0.06597 0.51862 -0.0941 0.51862 -0.12205 0.51723 C -0.1434 0.5163 -0.16563 0.50683 -0.18715 0.50451 C -0.19601 0.50174 -0.20347 0.49943 -0.21267 0.49804 C -0.22674 0.4918 -0.24045 0.48925 -0.25538 0.4874 C -0.27031 0.48232 -0.25122 0.48856 -0.27604 0.48324 C -0.27899 0.48232 -0.28681 0.47769 -0.28872 0.477 C -0.30208 0.47168 -0.31476 0.46451 -0.32847 0.46012 C -0.34444 0.44925 -0.32274 0.46266 -0.34601 0.45365 C -0.34774 0.45295 -0.34896 0.45041 -0.35069 0.44925 C -0.35642 0.44625 -0.36372 0.44532 -0.36979 0.44324 C -0.3783 0.44024 -0.37066 0.44116 -0.3809 0.43677 C -0.38559 0.43469 -0.39045 0.43422 -0.39514 0.43261 C -0.39792 0.43006 -0.4 0.42613 -0.40313 0.42405 C -0.40608 0.42197 -0.41267 0.41989 -0.41267 0.42012 C -0.42361 0.40995 -0.43316 0.39792 -0.44601 0.39214 C -0.45903 0.37943 -0.46667 0.36301 -0.4776 0.34775 C -0.47969 0.34058 -0.48333 0.33665 -0.48559 0.32902 C -0.49045 0.31284 -0.48576 0.31977 -0.49201 0.31214 C -0.49688 0.2918 -0.48889 0.32162 -0.49826 0.29943 C -0.49983 0.2955 -0.50017 0.29087 -0.50156 0.28671 C -0.50278 0.28301 -0.50469 0.27954 -0.50625 0.27607 C -0.51424 0.23792 -0.50503 0.27792 -0.51267 0.25295 C -0.51632 0.24093 -0.51615 0.23168 -0.52205 0.22128 C -0.52604 0.20602 -0.5224 0.22174 -0.52535 0.19168 C -0.52691 0.17526 -0.53125 0.16047 -0.5349 0.14474 C -0.53715 0.13526 -0.53906 0.12509 -0.54115 0.11538 C -0.54201 0.11122 -0.54427 0.10289 -0.54427 0.10313 C -0.54375 0.07052 -0.54375 0.03792 -0.54271 0.00532 C -0.54236 -0.00462 -0.54097 -0.00231 -0.53646 -0.00924 C -0.52153 -0.0326 -0.52292 -0.03167 -0.50156 -0.04323 C -0.4967 -0.04948 -0.49045 -0.0504 -0.48403 -0.05387 C -0.46806 -0.05271 -0.44653 -0.05456 -0.43003 -0.04739 C -0.42396 -0.03884 -0.41719 -0.03722 -0.40938 -0.0326 C -0.39201 -0.02242 -0.41354 -0.03445 -0.39826 -0.02196 C -0.39601 -0.02011 -0.38264 -0.01433 -0.3809 -0.01341 C -0.37569 -0.00462 -0.37135 -0.00023 -0.36337 0.00347 C -0.35243 0.01781 -0.34097 0.03122 -0.3316 0.04763 C -0.33003 0.05434 -0.32969 0.05619 -0.32691 0.06266 C -0.32448 0.06844 -0.31892 0.07954 -0.31892 0.07977 C -0.31545 0.09827 -0.31233 0.11237 -0.31094 0.13249 C -0.30816 0.20671 -0.28802 0.29642 -0.31424 0.36278 C -0.31632 0.37457 -0.32014 0.38659 -0.32535 0.39654 C -0.32917 0.41226 -0.34219 0.42521 -0.35382 0.43029 C -0.36042 0.43885 -0.35347 0.43122 -0.36181 0.43677 C -0.36944 0.44185 -0.36806 0.44625 -0.3776 0.44925 C -0.42014 0.4481 -0.43021 0.44833 -0.46181 0.44324 C -0.46389 0.44232 -0.46597 0.44139 -0.46823 0.44093 C -0.4724 0.43977 -0.47674 0.44024 -0.4809 0.43885 C -0.48576 0.43723 -0.49392 0.43168 -0.49826 0.42844 C -0.5 0.42706 -0.50139 0.42521 -0.50313 0.42405 C -0.50625 0.42197 -0.51267 0.41989 -0.51267 0.42012 C -0.51632 0.41665 -0.52031 0.41434 -0.52378 0.41133 C -0.53229 0.40301 -0.52552 0.40185 -0.53958 0.39446 C -0.55243 0.38775 -0.56406 0.37619 -0.57604 0.36694 C -0.58385 0.36093 -0.58958 0.35191 -0.59826 0.34775 C -0.60625 0.33758 -0.60208 0.34382 -0.61094 0.32694 C -0.61198 0.32486 -0.61424 0.32047 -0.61424 0.32047 C -0.6191 0.30081 -0.62378 0.28093 -0.62847 0.26128 C -0.62899 0.25642 -0.62899 0.25133 -0.63003 0.24625 C -0.63056 0.24417 -0.63264 0.24255 -0.63316 0.24 C -0.6375 0.21966 -0.63889 0.19584 -0.64115 0.17457 C -0.63889 0.13018 -0.63681 0.08555 -0.63316 0.04139 C -0.63455 -0.04115 -0.62951 -0.0719 -0.65382 -0.13618 C -0.66128 -0.15583 -0.66892 -0.17988 -0.68247 -0.19306 C -0.68438 -0.203 -0.68594 -0.20924 -0.69358 -0.21225 C -0.69826 -0.21156 -0.7033 -0.21179 -0.70781 -0.21017 C -0.7092 -0.20971 -0.7099 -0.20716 -0.71094 -0.20601 C -0.71354 -0.20231 -0.71632 -0.19884 -0.71892 -0.19537 C -0.72656 -0.1852 -0.73542 -0.17502 -0.73958 -0.16138 C -0.74253 -0.15144 -0.74444 -0.14173 -0.74757 -0.13179 C -0.74913 -0.1193 -0.75087 -0.10797 -0.75382 -0.09595 C -0.76007 -0.0282 -0.76944 0.05064 -0.75382 0.1133 C -0.75208 0.15191 -0.75399 0.20417 -0.74427 0.24 C -0.74306 0.27422 -0.74358 0.31769 -0.72847 0.34775 C -0.72743 0.35214 -0.72691 0.35677 -0.72535 0.36047 C -0.72465 0.36232 -0.72274 0.36301 -0.72205 0.36486 C -0.72083 0.3681 -0.71927 0.38428 -0.71892 0.38613 C -0.7158 0.40232 -0.71545 0.40209 -0.71094 0.41365 C -0.7059 0.4474 -0.71389 0.40671 -0.70469 0.42844 C -0.70122 0.43654 -0.70313 0.44671 -0.70156 0.45573 C -0.69896 0.47076 -0.68611 0.49989 -0.67604 0.50867 C -0.67205 0.51214 -0.6684 0.51261 -0.66493 0.51723 C -0.65851 0.52578 -0.65625 0.53249 -0.64757 0.53827 C -0.63333 0.54775 -0.61753 0.55284 -0.60313 0.56162 C -0.59549 0.56625 -0.58906 0.57249 -0.5809 0.57642 C -0.57413 0.57943 -0.56684 0.57943 -0.56024 0.58266 C -0.54115 0.59214 -0.52066 0.60232 -0.49983 0.6037 C -0.46858 0.60555 -0.4375 0.6074 -0.40625 0.6081 C -0.37448 0.60879 -0.34271 0.60925 -0.31094 0.60995 C -0.2691 0.61318 -0.22743 0.61989 -0.18559 0.62266 C -0.17135 0.62636 -0.15694 0.62567 -0.14271 0.62891 C -0.13906 0.63006 -0.13524 0.63029 -0.1316 0.63122 C -0.12587 0.63261 -0.11424 0.63561 -0.11424 0.63584 C -0.04635 0.63469 0.05 0.69688 0.08906 0.62266 C 0.09097 0.6148 0.09497 0.60972 0.09687 0.60162 C 0.10087 0.51908 0.09583 0.63006 0.10017 0.46012 C 0.10069 0.43885 0.09965 0.4444 0.10799 0.43029 C 0.11111 0.357 0.13941 0.25365 0.09687 0.2 C 0.09253 0.18266 0.09861 0.20393 0.09219 0.18937 C 0.08906 0.1822 0.09271 0.18313 0.08906 0.18313 " pathEditMode="relative" rAng="0" ptsTypes="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91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0" y="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15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9233" y="2967335"/>
            <a:ext cx="35855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5400" b="1" dirty="0">
                <a:ln w="12700">
                  <a:solidFill>
                    <a:srgbClr val="E5FFFF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ЗООЛОГИ</a:t>
            </a:r>
          </a:p>
        </p:txBody>
      </p:sp>
    </p:spTree>
    <p:extLst>
      <p:ext uri="{BB962C8B-B14F-4D97-AF65-F5344CB8AC3E}">
        <p14:creationId xmlns:p14="http://schemas.microsoft.com/office/powerpoint/2010/main" xmlns="" val="329500562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тундра\животные тундры\p01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4267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G:\тундра\животные тундры\p01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838200"/>
            <a:ext cx="4876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G:\тундра\животные тундры\песец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886200"/>
            <a:ext cx="4876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тундра\животные тундры\p0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0"/>
            <a:ext cx="6096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" y="3886200"/>
            <a:ext cx="36369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i="1" dirty="0"/>
              <a:t>ТРАНСПОРТ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010400" y="3886200"/>
            <a:ext cx="19605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i="1"/>
              <a:t>ПИЩА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000" y="4876800"/>
            <a:ext cx="27368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i="1"/>
              <a:t>ОДЕЖДА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48400" y="4876800"/>
            <a:ext cx="26908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i="1"/>
              <a:t>МОЛОКО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67200" y="3886200"/>
            <a:ext cx="2197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i="1"/>
              <a:t>ОБУВЬ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76600" y="4876800"/>
            <a:ext cx="28416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i="1"/>
              <a:t>ЖИЛИЩЕ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370" name="Picture 2" descr="click?url=http%3A%2F%2Fww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420938"/>
            <a:ext cx="3387725" cy="4216400"/>
          </a:xfrm>
          <a:prstGeom prst="rect">
            <a:avLst/>
          </a:prstGeom>
          <a:noFill/>
        </p:spPr>
      </p:pic>
      <p:sp>
        <p:nvSpPr>
          <p:cNvPr id="442371" name="Text Box 3"/>
          <p:cNvSpPr txBox="1">
            <a:spLocks noChangeArrowheads="1"/>
          </p:cNvSpPr>
          <p:nvPr/>
        </p:nvSpPr>
        <p:spPr bwMode="auto">
          <a:xfrm>
            <a:off x="5364163" y="6092825"/>
            <a:ext cx="3106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folHlink"/>
                </a:solidFill>
              </a:rPr>
              <a:t>белая куропатка</a:t>
            </a:r>
          </a:p>
        </p:txBody>
      </p:sp>
      <p:pic>
        <p:nvPicPr>
          <p:cNvPr id="442372" name="Picture 4" descr="belaja_kuropat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476250"/>
            <a:ext cx="4686300" cy="3810000"/>
          </a:xfrm>
          <a:prstGeom prst="rect">
            <a:avLst/>
          </a:prstGeom>
          <a:noFill/>
        </p:spPr>
      </p:pic>
      <p:sp>
        <p:nvSpPr>
          <p:cNvPr id="442373" name="Rectangle 5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/>
          <a:lstStyle/>
          <a:p>
            <a:r>
              <a:rPr lang="ru-RU"/>
              <a:t>Белая куропатка.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62" name="Picture 2" descr="click?url=http%3A%2F%2Fmnep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76250"/>
            <a:ext cx="3328987" cy="5484813"/>
          </a:xfrm>
          <a:prstGeom prst="rect">
            <a:avLst/>
          </a:prstGeom>
          <a:noFill/>
        </p:spPr>
      </p:pic>
      <p:sp>
        <p:nvSpPr>
          <p:cNvPr id="450563" name="Text Box 3"/>
          <p:cNvSpPr txBox="1">
            <a:spLocks noChangeArrowheads="1"/>
          </p:cNvSpPr>
          <p:nvPr/>
        </p:nvSpPr>
        <p:spPr bwMode="auto">
          <a:xfrm>
            <a:off x="4119563" y="254000"/>
            <a:ext cx="4578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folHlink"/>
                </a:solidFill>
              </a:rPr>
              <a:t>3.4. сибирский лемминг</a:t>
            </a:r>
          </a:p>
        </p:txBody>
      </p:sp>
      <p:pic>
        <p:nvPicPr>
          <p:cNvPr id="450564" name="Picture 4" descr="291723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538538"/>
            <a:ext cx="4535487" cy="3063875"/>
          </a:xfrm>
          <a:prstGeom prst="rect">
            <a:avLst/>
          </a:prstGeom>
          <a:noFill/>
        </p:spPr>
      </p:pic>
      <p:sp>
        <p:nvSpPr>
          <p:cNvPr id="450565" name="Rectangle 5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/>
          <a:lstStyle/>
          <a:p>
            <a:r>
              <a:rPr lang="ru-RU"/>
              <a:t>3.4. Сибирский лемминг.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394" name="Picture 2" descr="Белая с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76250"/>
            <a:ext cx="4067175" cy="6096000"/>
          </a:xfrm>
          <a:prstGeom prst="rect">
            <a:avLst/>
          </a:prstGeom>
          <a:noFill/>
        </p:spPr>
      </p:pic>
      <p:pic>
        <p:nvPicPr>
          <p:cNvPr id="443395" name="Picture 3" descr="Фото: белая сова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620713"/>
            <a:ext cx="3744913" cy="2811462"/>
          </a:xfrm>
          <a:prstGeom prst="rect">
            <a:avLst/>
          </a:prstGeom>
          <a:noFill/>
        </p:spPr>
      </p:pic>
      <p:sp>
        <p:nvSpPr>
          <p:cNvPr id="443396" name="Text Box 4"/>
          <p:cNvSpPr txBox="1">
            <a:spLocks noChangeArrowheads="1"/>
          </p:cNvSpPr>
          <p:nvPr/>
        </p:nvSpPr>
        <p:spPr bwMode="auto">
          <a:xfrm>
            <a:off x="4984750" y="3614738"/>
            <a:ext cx="1882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folHlink"/>
                </a:solidFill>
              </a:rPr>
              <a:t>белая сова</a:t>
            </a:r>
          </a:p>
        </p:txBody>
      </p:sp>
      <p:sp>
        <p:nvSpPr>
          <p:cNvPr id="443397" name="Text Box 5"/>
          <p:cNvSpPr txBox="1">
            <a:spLocks noChangeArrowheads="1"/>
          </p:cNvSpPr>
          <p:nvPr/>
        </p:nvSpPr>
        <p:spPr bwMode="auto">
          <a:xfrm>
            <a:off x="4773613" y="5337175"/>
            <a:ext cx="39751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folHlink"/>
                </a:solidFill>
              </a:rPr>
              <a:t>Полярные совы видят</a:t>
            </a:r>
          </a:p>
          <a:p>
            <a:r>
              <a:rPr lang="ru-RU" sz="2400">
                <a:solidFill>
                  <a:schemeClr val="folHlink"/>
                </a:solidFill>
              </a:rPr>
              <a:t> днём, иначе им не пере-</a:t>
            </a:r>
          </a:p>
          <a:p>
            <a:r>
              <a:rPr lang="ru-RU" sz="2400">
                <a:solidFill>
                  <a:schemeClr val="folHlink"/>
                </a:solidFill>
              </a:rPr>
              <a:t>жить многосуточный свет. </a:t>
            </a:r>
          </a:p>
        </p:txBody>
      </p:sp>
      <p:sp>
        <p:nvSpPr>
          <p:cNvPr id="443398" name="Rectangle 6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/>
          <a:lstStyle/>
          <a:p>
            <a:r>
              <a:rPr lang="ru-RU"/>
              <a:t>Белая сова. Полярные совы видят днём, иначе им не пере- жить многосуточный свет.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7" name="Text Box 3"/>
          <p:cNvSpPr txBox="1">
            <a:spLocks noChangeArrowheads="1"/>
          </p:cNvSpPr>
          <p:nvPr/>
        </p:nvSpPr>
        <p:spPr bwMode="auto">
          <a:xfrm>
            <a:off x="1239838" y="3854450"/>
            <a:ext cx="13622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folHlink"/>
                </a:solidFill>
              </a:rPr>
              <a:t>песец</a:t>
            </a:r>
            <a:endParaRPr lang="ru-RU" sz="3200" b="1" dirty="0">
              <a:solidFill>
                <a:schemeClr val="folHlink"/>
              </a:solidFill>
            </a:endParaRPr>
          </a:p>
        </p:txBody>
      </p:sp>
      <p:pic>
        <p:nvPicPr>
          <p:cNvPr id="446468" name="Picture 4" descr="17308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3573463"/>
            <a:ext cx="4679950" cy="3133725"/>
          </a:xfrm>
          <a:prstGeom prst="rect">
            <a:avLst/>
          </a:prstGeom>
          <a:noFill/>
        </p:spPr>
      </p:pic>
      <p:sp>
        <p:nvSpPr>
          <p:cNvPr id="446469" name="Text Box 5"/>
          <p:cNvSpPr txBox="1">
            <a:spLocks noChangeArrowheads="1"/>
          </p:cNvSpPr>
          <p:nvPr/>
        </p:nvSpPr>
        <p:spPr bwMode="auto">
          <a:xfrm>
            <a:off x="6064250" y="3062288"/>
            <a:ext cx="2209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folHlink"/>
                </a:solidFill>
              </a:rPr>
              <a:t>заяц-беляк</a:t>
            </a:r>
          </a:p>
        </p:txBody>
      </p:sp>
      <p:sp>
        <p:nvSpPr>
          <p:cNvPr id="446470" name="Rectangle 6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/>
          <a:lstStyle/>
          <a:p>
            <a:r>
              <a:rPr lang="ru-RU"/>
              <a:t>Волк. Заяц-беляк.</a:t>
            </a:r>
          </a:p>
        </p:txBody>
      </p:sp>
      <p:pic>
        <p:nvPicPr>
          <p:cNvPr id="7" name="Picture 2" descr="20318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887" y="317241"/>
            <a:ext cx="5449076" cy="34709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G:\тундра\животные тундры\p01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657600"/>
            <a:ext cx="441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G:\тундра\животные тундры\p01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G:\тундра\животные тундры\снежный бара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57600"/>
            <a:ext cx="4724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562600" y="2895600"/>
            <a:ext cx="2900666" cy="707886"/>
          </a:xfrm>
          <a:prstGeom prst="rect">
            <a:avLst/>
          </a:prstGeom>
          <a:solidFill>
            <a:srgbClr val="3333CC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66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овцебык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6150114"/>
            <a:ext cx="4724400" cy="707886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Снежный баран</a:t>
            </a:r>
          </a:p>
        </p:txBody>
      </p:sp>
      <p:pic>
        <p:nvPicPr>
          <p:cNvPr id="14343" name="Picture 7" descr="G:\тундра\животные тундры\p014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72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209800" y="2895600"/>
            <a:ext cx="2443466" cy="70788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совята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29400" y="3733800"/>
            <a:ext cx="2514600" cy="584775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куропатка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Text Box 2"/>
          <p:cNvSpPr txBox="1">
            <a:spLocks noChangeArrowheads="1"/>
          </p:cNvSpPr>
          <p:nvPr/>
        </p:nvSpPr>
        <p:spPr bwMode="auto">
          <a:xfrm>
            <a:off x="87313" y="65088"/>
            <a:ext cx="80851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folHlink"/>
                </a:solidFill>
              </a:rPr>
              <a:t>Летом в тундре много комаров, мошек, северных</a:t>
            </a:r>
          </a:p>
          <a:p>
            <a:r>
              <a:rPr lang="ru-RU" sz="2400">
                <a:solidFill>
                  <a:schemeClr val="folHlink"/>
                </a:solidFill>
              </a:rPr>
              <a:t> шмелей. Их личинки развиваются в водоёмах тундры, </a:t>
            </a:r>
          </a:p>
          <a:p>
            <a:r>
              <a:rPr lang="ru-RU" sz="2400">
                <a:solidFill>
                  <a:schemeClr val="folHlink"/>
                </a:solidFill>
              </a:rPr>
              <a:t>где для них достаточно пищи (крошечных водорослей, </a:t>
            </a:r>
          </a:p>
          <a:p>
            <a:r>
              <a:rPr lang="ru-RU" sz="2400">
                <a:solidFill>
                  <a:schemeClr val="folHlink"/>
                </a:solidFill>
              </a:rPr>
              <a:t>остатков растений).</a:t>
            </a:r>
          </a:p>
        </p:txBody>
      </p:sp>
      <p:pic>
        <p:nvPicPr>
          <p:cNvPr id="425987" name="Picture 3" descr="click?url=http%3A%2F%2Fbas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3071813"/>
            <a:ext cx="4608513" cy="3600450"/>
          </a:xfrm>
          <a:prstGeom prst="rect">
            <a:avLst/>
          </a:prstGeom>
          <a:noFill/>
        </p:spPr>
      </p:pic>
      <p:pic>
        <p:nvPicPr>
          <p:cNvPr id="425988" name="Picture 4" descr="Мош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773238"/>
            <a:ext cx="3816350" cy="2940050"/>
          </a:xfrm>
          <a:prstGeom prst="rect">
            <a:avLst/>
          </a:prstGeom>
          <a:noFill/>
        </p:spPr>
      </p:pic>
      <p:sp>
        <p:nvSpPr>
          <p:cNvPr id="425989" name="Text Box 5"/>
          <p:cNvSpPr txBox="1">
            <a:spLocks noChangeArrowheads="1"/>
          </p:cNvSpPr>
          <p:nvPr/>
        </p:nvSpPr>
        <p:spPr bwMode="auto">
          <a:xfrm>
            <a:off x="6156325" y="2349500"/>
            <a:ext cx="1327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folHlink"/>
                </a:solidFill>
              </a:rPr>
              <a:t>комар</a:t>
            </a:r>
          </a:p>
        </p:txBody>
      </p:sp>
      <p:sp>
        <p:nvSpPr>
          <p:cNvPr id="425990" name="Text Box 6"/>
          <p:cNvSpPr txBox="1">
            <a:spLocks noChangeArrowheads="1"/>
          </p:cNvSpPr>
          <p:nvPr/>
        </p:nvSpPr>
        <p:spPr bwMode="auto">
          <a:xfrm>
            <a:off x="592138" y="4575175"/>
            <a:ext cx="1444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folHlink"/>
                </a:solidFill>
              </a:rPr>
              <a:t>мошка</a:t>
            </a:r>
          </a:p>
        </p:txBody>
      </p:sp>
      <p:sp>
        <p:nvSpPr>
          <p:cNvPr id="425991" name="Rectangle 7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/>
          <a:lstStyle/>
          <a:p>
            <a:r>
              <a:rPr lang="ru-RU"/>
              <a:t>Летом в тундре много комаров, мошек, северных шмелей. Их личинки развиваются в водоёмах тундры, где для них достаточно пищи (крошечных водорослей, остатков растений). Комар. Мошка.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21"/>
          <p:cNvSpPr>
            <a:spLocks noChangeArrowheads="1"/>
          </p:cNvSpPr>
          <p:nvPr/>
        </p:nvSpPr>
        <p:spPr bwMode="auto">
          <a:xfrm>
            <a:off x="381000" y="1447800"/>
            <a:ext cx="1752600" cy="2133600"/>
          </a:xfrm>
          <a:prstGeom prst="ellipse">
            <a:avLst/>
          </a:prstGeom>
          <a:solidFill>
            <a:srgbClr val="E5DC1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2286000" y="609600"/>
            <a:ext cx="1752600" cy="2133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457200" y="3962400"/>
            <a:ext cx="1752600" cy="2133600"/>
          </a:xfrm>
          <a:prstGeom prst="ellipse">
            <a:avLst/>
          </a:prstGeom>
          <a:solidFill>
            <a:srgbClr val="D729A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2438400" y="3429000"/>
            <a:ext cx="1828800" cy="2209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7162800" y="533400"/>
            <a:ext cx="1676400" cy="22098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6781800" y="3733800"/>
            <a:ext cx="1676400" cy="2133600"/>
          </a:xfrm>
          <a:prstGeom prst="ellipse">
            <a:avLst/>
          </a:pr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8" name="WordArt 11"/>
          <p:cNvSpPr>
            <a:spLocks noChangeArrowheads="1" noChangeShapeType="1" noTextEdit="1"/>
          </p:cNvSpPr>
          <p:nvPr/>
        </p:nvSpPr>
        <p:spPr bwMode="auto">
          <a:xfrm>
            <a:off x="2667000" y="1066800"/>
            <a:ext cx="990600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М</a:t>
            </a:r>
            <a:endParaRPr lang="ru-RU" sz="36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WordArt 13"/>
          <p:cNvSpPr>
            <a:spLocks noChangeArrowheads="1" noChangeShapeType="1" noTextEdit="1"/>
          </p:cNvSpPr>
          <p:nvPr/>
        </p:nvSpPr>
        <p:spPr bwMode="auto">
          <a:xfrm>
            <a:off x="2819400" y="3962400"/>
            <a:ext cx="990600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Л</a:t>
            </a:r>
          </a:p>
        </p:txBody>
      </p:sp>
      <p:sp>
        <p:nvSpPr>
          <p:cNvPr id="20" name="WordArt 14"/>
          <p:cNvSpPr>
            <a:spLocks noChangeArrowheads="1" noChangeShapeType="1" noTextEdit="1"/>
          </p:cNvSpPr>
          <p:nvPr/>
        </p:nvSpPr>
        <p:spPr bwMode="auto">
          <a:xfrm>
            <a:off x="838200" y="4343400"/>
            <a:ext cx="990600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Д</a:t>
            </a:r>
          </a:p>
        </p:txBody>
      </p:sp>
      <p:sp>
        <p:nvSpPr>
          <p:cNvPr id="21" name="WordArt 15"/>
          <p:cNvSpPr>
            <a:spLocks noChangeArrowheads="1" noChangeShapeType="1" noTextEdit="1"/>
          </p:cNvSpPr>
          <p:nvPr/>
        </p:nvSpPr>
        <p:spPr bwMode="auto">
          <a:xfrm>
            <a:off x="7239000" y="4267200"/>
            <a:ext cx="762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Ц</a:t>
            </a:r>
          </a:p>
        </p:txBody>
      </p:sp>
      <p:sp>
        <p:nvSpPr>
          <p:cNvPr id="22" name="WordArt 16"/>
          <p:cNvSpPr>
            <a:spLocks noChangeArrowheads="1" noChangeShapeType="1" noTextEdit="1"/>
          </p:cNvSpPr>
          <p:nvPr/>
        </p:nvSpPr>
        <p:spPr bwMode="auto">
          <a:xfrm>
            <a:off x="7543800" y="990600"/>
            <a:ext cx="990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Ы</a:t>
            </a:r>
          </a:p>
        </p:txBody>
      </p:sp>
      <p:sp>
        <p:nvSpPr>
          <p:cNvPr id="23" name="WordArt 17"/>
          <p:cNvSpPr>
            <a:spLocks noChangeArrowheads="1" noChangeShapeType="1" noTextEdit="1"/>
          </p:cNvSpPr>
          <p:nvPr/>
        </p:nvSpPr>
        <p:spPr bwMode="auto">
          <a:xfrm>
            <a:off x="5503985" y="1524000"/>
            <a:ext cx="404446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!</a:t>
            </a:r>
            <a:endParaRPr lang="ru-RU" sz="36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6" name="WordArt 22"/>
          <p:cNvSpPr>
            <a:spLocks noChangeArrowheads="1" noChangeShapeType="1" noTextEdit="1"/>
          </p:cNvSpPr>
          <p:nvPr/>
        </p:nvSpPr>
        <p:spPr bwMode="auto">
          <a:xfrm>
            <a:off x="838200" y="1905000"/>
            <a:ext cx="990600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27" name="Oval 5"/>
          <p:cNvSpPr>
            <a:spLocks noChangeArrowheads="1"/>
          </p:cNvSpPr>
          <p:nvPr/>
        </p:nvSpPr>
        <p:spPr bwMode="auto">
          <a:xfrm>
            <a:off x="381000" y="1447800"/>
            <a:ext cx="1752600" cy="2133600"/>
          </a:xfrm>
          <a:prstGeom prst="ellipse">
            <a:avLst/>
          </a:prstGeom>
          <a:solidFill>
            <a:srgbClr val="E5DC1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8" name="WordArt 12"/>
          <p:cNvSpPr>
            <a:spLocks noChangeArrowheads="1" noChangeShapeType="1" noTextEdit="1"/>
          </p:cNvSpPr>
          <p:nvPr/>
        </p:nvSpPr>
        <p:spPr bwMode="auto">
          <a:xfrm>
            <a:off x="762000" y="1905000"/>
            <a:ext cx="990600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О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333 -0.08878 " pathEditMode="relative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333 -0.08878 " pathEditMode="relative" ptsTypes="AA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 -0.18867 " pathEditMode="relative" ptsTypes="AA">
                                      <p:cBhvr>
                                        <p:cTn id="1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 -0.18867 " pathEditMode="relative" ptsTypes="AA">
                                      <p:cBhvr>
                                        <p:cTn id="12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32948E-6 L 0.12083 -0.4980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249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4509E-6 L 0.125 -0.49387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-247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0867E-6 L 0.4875 -0.20948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00" y="-10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20231E-6 L 0.5 -0.18866 " pathEditMode="relative" ptsTypes="AA">
                                      <p:cBhvr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834 -0.22197 " pathEditMode="relative" ptsTypes="AA">
                                      <p:cBhvr>
                                        <p:cTn id="2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834 -0.22197 " pathEditMode="relative" ptsTypes="AA">
                                      <p:cBhvr>
                                        <p:cTn id="2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51445E-7 L -0.39166 -0.17757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00" y="-89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51445E-7 L -0.39166 -0.17757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00" y="-89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4971E-6 L -0.27917 0.26636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0" y="133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71676E-6 L -0.25833 0.27191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136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010" name="Picture 2" descr="boreali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5070475" cy="6269038"/>
          </a:xfrm>
          <a:prstGeom prst="rect">
            <a:avLst/>
          </a:prstGeom>
          <a:noFill/>
        </p:spPr>
      </p:pic>
      <p:sp>
        <p:nvSpPr>
          <p:cNvPr id="427011" name="Text Box 3"/>
          <p:cNvSpPr txBox="1">
            <a:spLocks noChangeArrowheads="1"/>
          </p:cNvSpPr>
          <p:nvPr/>
        </p:nvSpPr>
        <p:spPr bwMode="auto">
          <a:xfrm>
            <a:off x="5094514" y="5589588"/>
            <a:ext cx="4271736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folHlink"/>
                </a:solidFill>
              </a:rPr>
              <a:t>северный золотой</a:t>
            </a:r>
          </a:p>
          <a:p>
            <a:r>
              <a:rPr lang="ru-RU" sz="2800" b="1" dirty="0">
                <a:solidFill>
                  <a:schemeClr val="folHlink"/>
                </a:solidFill>
              </a:rPr>
              <a:t>       шмель </a:t>
            </a:r>
          </a:p>
        </p:txBody>
      </p:sp>
      <p:sp>
        <p:nvSpPr>
          <p:cNvPr id="427012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/>
          <a:lstStyle/>
          <a:p>
            <a:r>
              <a:rPr lang="ru-RU"/>
              <a:t>Северный золотой шмель.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4" name="Picture 2" descr="click?url=http%3A%2F%2Fww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8688" y="1916113"/>
            <a:ext cx="4225925" cy="4225925"/>
          </a:xfrm>
          <a:prstGeom prst="rect">
            <a:avLst/>
          </a:prstGeom>
          <a:noFill/>
        </p:spPr>
      </p:pic>
      <p:pic>
        <p:nvPicPr>
          <p:cNvPr id="428035" name="Picture 3" descr="Комар-долгоножка (сем. Tipulidae) на овс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213" y="260350"/>
            <a:ext cx="4467225" cy="3182938"/>
          </a:xfrm>
          <a:prstGeom prst="rect">
            <a:avLst/>
          </a:prstGeom>
          <a:noFill/>
        </p:spPr>
      </p:pic>
      <p:sp>
        <p:nvSpPr>
          <p:cNvPr id="428036" name="Text Box 4"/>
          <p:cNvSpPr txBox="1">
            <a:spLocks noChangeArrowheads="1"/>
          </p:cNvSpPr>
          <p:nvPr/>
        </p:nvSpPr>
        <p:spPr bwMode="auto">
          <a:xfrm>
            <a:off x="755650" y="3716338"/>
            <a:ext cx="2298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folHlink"/>
                </a:solidFill>
              </a:rPr>
              <a:t>долгоножки</a:t>
            </a:r>
          </a:p>
        </p:txBody>
      </p:sp>
      <p:sp>
        <p:nvSpPr>
          <p:cNvPr id="428037" name="Text Box 5"/>
          <p:cNvSpPr txBox="1">
            <a:spLocks noChangeArrowheads="1"/>
          </p:cNvSpPr>
          <p:nvPr/>
        </p:nvSpPr>
        <p:spPr bwMode="auto">
          <a:xfrm>
            <a:off x="6372225" y="6165850"/>
            <a:ext cx="1042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folHlink"/>
                </a:solidFill>
              </a:rPr>
              <a:t>муха</a:t>
            </a:r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/>
          <a:lstStyle/>
          <a:p>
            <a:r>
              <a:rPr lang="ru-RU"/>
              <a:t>Долгоножки. Муха.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58" name="Picture 2" descr="Фото: слепень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88913"/>
            <a:ext cx="4248150" cy="3352800"/>
          </a:xfrm>
          <a:prstGeom prst="rect">
            <a:avLst/>
          </a:prstGeom>
          <a:noFill/>
        </p:spPr>
      </p:pic>
      <p:pic>
        <p:nvPicPr>
          <p:cNvPr id="429059" name="Picture 3" descr="ОВО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3284538"/>
            <a:ext cx="4762500" cy="3381375"/>
          </a:xfrm>
          <a:prstGeom prst="rect">
            <a:avLst/>
          </a:prstGeom>
          <a:noFill/>
        </p:spPr>
      </p:pic>
      <p:sp>
        <p:nvSpPr>
          <p:cNvPr id="429060" name="Text Box 4"/>
          <p:cNvSpPr txBox="1">
            <a:spLocks noChangeArrowheads="1"/>
          </p:cNvSpPr>
          <p:nvPr/>
        </p:nvSpPr>
        <p:spPr bwMode="auto">
          <a:xfrm>
            <a:off x="5219700" y="4797425"/>
            <a:ext cx="34401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>
                <a:solidFill>
                  <a:schemeClr val="folHlink"/>
                </a:solidFill>
              </a:rPr>
              <a:t>Там, где имеются большие стада оленей много слепней и оводов.</a:t>
            </a:r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/>
          <a:lstStyle/>
          <a:p>
            <a:r>
              <a:rPr lang="ru-RU"/>
              <a:t>Там, где имеются большие стада оленей много слепней и оводов.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Text Box 2"/>
          <p:cNvSpPr txBox="1">
            <a:spLocks noChangeArrowheads="1"/>
          </p:cNvSpPr>
          <p:nvPr/>
        </p:nvSpPr>
        <p:spPr bwMode="auto">
          <a:xfrm>
            <a:off x="69850" y="867746"/>
            <a:ext cx="6807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0066"/>
                </a:solidFill>
              </a:rPr>
              <a:t>Приспособление животных</a:t>
            </a:r>
          </a:p>
          <a:p>
            <a:r>
              <a:rPr lang="ru-RU" sz="2800" b="1" i="1" dirty="0">
                <a:solidFill>
                  <a:srgbClr val="FF0066"/>
                </a:solidFill>
              </a:rPr>
              <a:t>                              к условиям тундры</a:t>
            </a:r>
            <a:r>
              <a:rPr lang="ru-RU" sz="2000" b="1" i="1" dirty="0">
                <a:solidFill>
                  <a:srgbClr val="FF0066"/>
                </a:solidFill>
              </a:rPr>
              <a:t>: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351313"/>
            <a:ext cx="8805862" cy="374151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folHlink"/>
                </a:solidFill>
              </a:rPr>
              <a:t>У  птиц густое оперение и защитная белая окраска;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folHlink"/>
                </a:solidFill>
              </a:rPr>
              <a:t>У зверей густой мех.</a:t>
            </a:r>
            <a:endParaRPr lang="ru-RU" b="1" dirty="0">
              <a:solidFill>
                <a:schemeClr val="folHlink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ru-RU" b="1" dirty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</a:pPr>
            <a:endParaRPr lang="ru-RU" sz="2400" b="1" dirty="0">
              <a:solidFill>
                <a:schemeClr val="folHlink"/>
              </a:solidFill>
            </a:endParaRPr>
          </a:p>
        </p:txBody>
      </p:sp>
      <p:sp>
        <p:nvSpPr>
          <p:cNvPr id="424964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/>
          <a:lstStyle/>
          <a:p>
            <a:r>
              <a:rPr lang="ru-RU"/>
              <a:t>Приспособление животных к условиям тундры: Белая окраска меха зверей и оперенья птиц зимой, лишь на короткое время – летом – сменяется на пёструю. Накопление слоя подкожного жира. Густой мех у зверей, тёплый пух - у птиц. Утепление конечностей на зиму: у песцов –тёплые стельки, у птиц опушение ног. Зимняя спячка. Сезонные миграции и кочевники ( осенью покидают тундру).</a:t>
            </a:r>
          </a:p>
        </p:txBody>
      </p:sp>
    </p:spTree>
    <p:extLst>
      <p:ext uri="{BB962C8B-B14F-4D97-AF65-F5344CB8AC3E}">
        <p14:creationId xmlns:p14="http://schemas.microsoft.com/office/powerpoint/2010/main" xmlns="" val="278960074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G:\тундра\люди и хоздеятельность\p0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675184"/>
            <a:ext cx="4724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G:\тундра\люди и хоздеятельность\p01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4419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03784" y="949568"/>
            <a:ext cx="4783015" cy="2215663"/>
          </a:xfrm>
        </p:spPr>
        <p:txBody>
          <a:bodyPr/>
          <a:lstStyle/>
          <a:p>
            <a:r>
              <a:rPr lang="ru-RU" dirty="0" smtClean="0"/>
              <a:t>                        </a:t>
            </a:r>
            <a:r>
              <a:rPr lang="ru-RU" dirty="0" smtClean="0">
                <a:solidFill>
                  <a:srgbClr val="00B0F0"/>
                </a:solidFill>
              </a:rPr>
              <a:t>Тундра и          человек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folHlink"/>
                </a:solidFill>
              </a:rPr>
              <a:t> Плотность населения  в тундре  невелика: меньше</a:t>
            </a:r>
            <a:br>
              <a:rPr lang="ru-RU" sz="2400" dirty="0" smtClean="0">
                <a:solidFill>
                  <a:schemeClr val="folHlink"/>
                </a:solidFill>
              </a:rPr>
            </a:br>
            <a:r>
              <a:rPr lang="ru-RU" sz="2400" dirty="0" smtClean="0">
                <a:solidFill>
                  <a:schemeClr val="folHlink"/>
                </a:solidFill>
              </a:rPr>
              <a:t> 1 человека на 1 кв. км.  Здесь живут ханты, манси, эскимосы, эвенки, саами, ненцы, якуты, чукчи и др. </a:t>
            </a:r>
            <a:r>
              <a:rPr lang="ru-RU" sz="4000" dirty="0" smtClean="0">
                <a:solidFill>
                  <a:schemeClr val="folHlink"/>
                </a:solidFill>
              </a:rPr>
              <a:t/>
            </a:r>
            <a:br>
              <a:rPr lang="ru-RU" sz="4000" dirty="0" smtClean="0">
                <a:solidFill>
                  <a:schemeClr val="folHlink"/>
                </a:solidFill>
              </a:rPr>
            </a:br>
            <a:r>
              <a:rPr lang="ru-RU" sz="4000" dirty="0" smtClean="0">
                <a:solidFill>
                  <a:schemeClr val="folHlink"/>
                </a:solidFill>
              </a:rPr>
              <a:t> </a:t>
            </a:r>
            <a:r>
              <a:rPr lang="ru-RU" sz="4000" dirty="0" smtClean="0">
                <a:solidFill>
                  <a:srgbClr val="00B0F0"/>
                </a:solidFill>
              </a:rPr>
              <a:t>На</a:t>
            </a:r>
            <a:r>
              <a:rPr lang="ru-RU" sz="4000" b="1" dirty="0" smtClean="0">
                <a:solidFill>
                  <a:srgbClr val="00B0F0"/>
                </a:solidFill>
              </a:rPr>
              <a:t>селение тундры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4365625"/>
            <a:ext cx="3663950" cy="16557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1800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sz="1800" dirty="0" smtClean="0"/>
          </a:p>
        </p:txBody>
      </p:sp>
      <p:pic>
        <p:nvPicPr>
          <p:cNvPr id="125957" name="Picture 5" descr="c4a3352d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984739" y="1989138"/>
            <a:ext cx="3155462" cy="2407016"/>
          </a:xfrm>
          <a:prstGeom prst="rect">
            <a:avLst/>
          </a:prstGeom>
          <a:noFill/>
          <a:ln w="76200">
            <a:solidFill>
              <a:schemeClr val="folHlink"/>
            </a:solidFill>
            <a:prstDash val="sysDot"/>
            <a:miter lim="800000"/>
            <a:headEnd/>
            <a:tailEnd/>
          </a:ln>
        </p:spPr>
      </p:pic>
      <p:pic>
        <p:nvPicPr>
          <p:cNvPr id="125960" name="Picture 8" descr="6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 bwMode="auto">
          <a:xfrm>
            <a:off x="5508625" y="2060575"/>
            <a:ext cx="2949575" cy="2317994"/>
          </a:xfrm>
          <a:prstGeom prst="rect">
            <a:avLst/>
          </a:prstGeom>
          <a:noFill/>
          <a:ln w="76200">
            <a:solidFill>
              <a:schemeClr val="folHlink"/>
            </a:solidFill>
            <a:prstDash val="sysDot"/>
            <a:miter lim="800000"/>
            <a:headEnd/>
            <a:tailEnd/>
          </a:ln>
        </p:spPr>
      </p:pic>
      <p:pic>
        <p:nvPicPr>
          <p:cNvPr id="125961" name="Picture 9" descr="russia_110520061606_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0886" y="4609122"/>
            <a:ext cx="3125421" cy="2248877"/>
          </a:xfrm>
          <a:prstGeom prst="rect">
            <a:avLst/>
          </a:prstGeom>
          <a:noFill/>
          <a:ln w="76200">
            <a:solidFill>
              <a:schemeClr val="folHlink"/>
            </a:solidFill>
            <a:prstDash val="sysDot"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9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754" name="Picture 2" descr="tundr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8" y="338138"/>
            <a:ext cx="8239125" cy="6181725"/>
          </a:xfrm>
          <a:prstGeom prst="rect">
            <a:avLst/>
          </a:prstGeom>
          <a:noFill/>
        </p:spPr>
      </p:pic>
      <p:sp>
        <p:nvSpPr>
          <p:cNvPr id="458755" name="Rectangle 3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/>
          <a:lstStyle/>
          <a:p>
            <a:r>
              <a:rPr lang="ru-RU"/>
              <a:t>Крупнейшие города тундры - мурманск, норильск. Мурманск незамерзающий порт, крупный центр рыболовства. Норильск-город металлургов и горняков.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778" name="Picture 2" descr="1106347458-s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4369" y="263769"/>
            <a:ext cx="4079631" cy="3393832"/>
          </a:xfrm>
          <a:prstGeom prst="rect">
            <a:avLst/>
          </a:prstGeom>
          <a:noFill/>
        </p:spPr>
      </p:pic>
      <p:sp>
        <p:nvSpPr>
          <p:cNvPr id="459779" name="Text Box 3"/>
          <p:cNvSpPr txBox="1">
            <a:spLocks noChangeArrowheads="1"/>
          </p:cNvSpPr>
          <p:nvPr/>
        </p:nvSpPr>
        <p:spPr bwMode="auto">
          <a:xfrm>
            <a:off x="439615" y="522514"/>
            <a:ext cx="43082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folHlink"/>
                </a:solidFill>
              </a:rPr>
              <a:t>Собаки </a:t>
            </a:r>
            <a:r>
              <a:rPr lang="ru-RU" sz="2400" b="1" dirty="0">
                <a:solidFill>
                  <a:schemeClr val="folHlink"/>
                </a:solidFill>
              </a:rPr>
              <a:t>помогают </a:t>
            </a:r>
            <a:r>
              <a:rPr lang="ru-RU" sz="2400" b="1" dirty="0" smtClean="0">
                <a:solidFill>
                  <a:schemeClr val="folHlink"/>
                </a:solidFill>
              </a:rPr>
              <a:t>людям</a:t>
            </a:r>
          </a:p>
          <a:p>
            <a:r>
              <a:rPr lang="ru-RU" sz="2400" b="1" dirty="0" smtClean="0">
                <a:solidFill>
                  <a:schemeClr val="folHlink"/>
                </a:solidFill>
              </a:rPr>
              <a:t> </a:t>
            </a:r>
            <a:r>
              <a:rPr lang="ru-RU" sz="2400" b="1" dirty="0">
                <a:solidFill>
                  <a:schemeClr val="folHlink"/>
                </a:solidFill>
              </a:rPr>
              <a:t>передвигаться по</a:t>
            </a:r>
          </a:p>
          <a:p>
            <a:r>
              <a:rPr lang="ru-RU" sz="2400" b="1" dirty="0">
                <a:solidFill>
                  <a:schemeClr val="folHlink"/>
                </a:solidFill>
              </a:rPr>
              <a:t> просторам тундры.</a:t>
            </a:r>
          </a:p>
        </p:txBody>
      </p:sp>
      <p:pic>
        <p:nvPicPr>
          <p:cNvPr id="459780" name="Picture 4" descr="click?url=http%3A%2F%2Fimg-2007-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781300"/>
            <a:ext cx="4744304" cy="3900488"/>
          </a:xfrm>
          <a:prstGeom prst="rect">
            <a:avLst/>
          </a:prstGeom>
          <a:noFill/>
        </p:spPr>
      </p:pic>
      <p:pic>
        <p:nvPicPr>
          <p:cNvPr id="8" name="Picture 2" descr="6_48bi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605213"/>
            <a:ext cx="4038600" cy="30416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2" name="Picture 6" descr="п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36513" y="-26988"/>
            <a:ext cx="9217026" cy="6911976"/>
          </a:xfrm>
          <a:noFill/>
          <a:ln/>
        </p:spPr>
      </p:pic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>
                <a:solidFill>
                  <a:srgbClr val="0000FF"/>
                </a:solidFill>
              </a:rPr>
              <a:t>В тундре ведутся поиски и добыча </a:t>
            </a:r>
            <a:br>
              <a:rPr lang="ru-RU" sz="3400">
                <a:solidFill>
                  <a:srgbClr val="0000FF"/>
                </a:solidFill>
              </a:rPr>
            </a:br>
            <a:r>
              <a:rPr lang="ru-RU" sz="3400">
                <a:solidFill>
                  <a:srgbClr val="0000FF"/>
                </a:solidFill>
              </a:rPr>
              <a:t>полезных ископаемых, в первую очередь нефти и газа.</a:t>
            </a:r>
          </a:p>
        </p:txBody>
      </p:sp>
      <p:pic>
        <p:nvPicPr>
          <p:cNvPr id="70660" name="Picture 4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8225" y="3113088"/>
            <a:ext cx="3025775" cy="3744912"/>
          </a:xfrm>
          <a:prstGeom prst="rect">
            <a:avLst/>
          </a:prstGeom>
          <a:noFill/>
        </p:spPr>
      </p:pic>
      <p:pic>
        <p:nvPicPr>
          <p:cNvPr id="70661" name="Picture 5" descr="6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35337"/>
            <a:ext cx="3960812" cy="3522663"/>
          </a:xfrm>
          <a:prstGeom prst="rect">
            <a:avLst/>
          </a:prstGeom>
          <a:noFill/>
        </p:spPr>
      </p:pic>
      <p:pic>
        <p:nvPicPr>
          <p:cNvPr id="6" name="Picture 3" descr="9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5568" y="2162908"/>
            <a:ext cx="3112477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685799" y="984738"/>
            <a:ext cx="7631723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ru-RU" sz="4400" b="1" dirty="0" smtClean="0">
                <a:solidFill>
                  <a:srgbClr val="E5FFFF">
                    <a:lumMod val="50000"/>
                  </a:srgbClr>
                </a:solidFill>
              </a:rPr>
              <a:t>ОЛЕНЕВОДСТВО</a:t>
            </a:r>
          </a:p>
          <a:p>
            <a:pPr marL="342900" indent="-342900"/>
            <a:endParaRPr lang="ru-RU" sz="4400" b="1" dirty="0">
              <a:solidFill>
                <a:srgbClr val="E5FFFF">
                  <a:lumMod val="50000"/>
                </a:srgbClr>
              </a:solidFill>
            </a:endParaRPr>
          </a:p>
          <a:p>
            <a:pPr marL="342900" indent="-342900"/>
            <a:r>
              <a:rPr lang="ru-RU" sz="4400" b="1" dirty="0" smtClean="0">
                <a:solidFill>
                  <a:srgbClr val="00B050"/>
                </a:solidFill>
              </a:rPr>
              <a:t>ОХОТА</a:t>
            </a:r>
          </a:p>
          <a:p>
            <a:pPr marL="342900" indent="-342900">
              <a:buFontTx/>
              <a:buAutoNum type="arabicPeriod"/>
            </a:pPr>
            <a:endParaRPr lang="ru-RU" sz="4400" b="1" dirty="0">
              <a:solidFill>
                <a:srgbClr val="00B050"/>
              </a:solidFill>
            </a:endParaRPr>
          </a:p>
          <a:p>
            <a:pPr marL="342900" indent="-342900"/>
            <a:r>
              <a:rPr lang="ru-RU" sz="4400" b="1" dirty="0" smtClean="0">
                <a:solidFill>
                  <a:srgbClr val="FFC000"/>
                </a:solidFill>
              </a:rPr>
              <a:t>РЫБОЛОВСТВО</a:t>
            </a:r>
          </a:p>
          <a:p>
            <a:pPr marL="342900" indent="-342900"/>
            <a:endParaRPr lang="ru-RU" sz="4400" b="1" dirty="0" smtClean="0">
              <a:solidFill>
                <a:srgbClr val="FFC000"/>
              </a:solidFill>
            </a:endParaRPr>
          </a:p>
          <a:p>
            <a:pPr marL="342900" indent="-342900"/>
            <a:r>
              <a:rPr lang="ru-RU" sz="4400" b="1" dirty="0" smtClean="0">
                <a:solidFill>
                  <a:srgbClr val="FF66CC"/>
                </a:solidFill>
              </a:rPr>
              <a:t>ДОБЫЧА НЕФТИ и ГАЗА</a:t>
            </a:r>
          </a:p>
          <a:p>
            <a:pPr marL="342900" indent="-342900"/>
            <a:endParaRPr lang="ru-RU" sz="4400" b="1" dirty="0" smtClean="0">
              <a:solidFill>
                <a:srgbClr val="FF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143433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40" name="Picture 128" descr="t00030i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-36513" y="-26988"/>
            <a:ext cx="9288463" cy="6985001"/>
          </a:xfrm>
          <a:noFill/>
          <a:ln/>
        </p:spPr>
      </p:pic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684213" y="188913"/>
            <a:ext cx="3095625" cy="4608512"/>
            <a:chOff x="884" y="300"/>
            <a:chExt cx="1950" cy="2903"/>
          </a:xfrm>
        </p:grpSpPr>
        <p:sp>
          <p:nvSpPr>
            <p:cNvPr id="13316" name="Rectangle 4"/>
            <p:cNvSpPr>
              <a:spLocks noChangeArrowheads="1"/>
            </p:cNvSpPr>
            <p:nvPr/>
          </p:nvSpPr>
          <p:spPr bwMode="auto">
            <a:xfrm>
              <a:off x="930" y="663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930" y="981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>
              <a:off x="930" y="1298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19" name="Rectangle 7"/>
            <p:cNvSpPr>
              <a:spLocks noChangeArrowheads="1"/>
            </p:cNvSpPr>
            <p:nvPr/>
          </p:nvSpPr>
          <p:spPr bwMode="auto">
            <a:xfrm>
              <a:off x="930" y="1616"/>
              <a:ext cx="317" cy="31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930" y="1933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1" name="Rectangle 9"/>
            <p:cNvSpPr>
              <a:spLocks noChangeArrowheads="1"/>
            </p:cNvSpPr>
            <p:nvPr/>
          </p:nvSpPr>
          <p:spPr bwMode="auto">
            <a:xfrm>
              <a:off x="930" y="2251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2" name="Rectangle 10"/>
            <p:cNvSpPr>
              <a:spLocks noChangeArrowheads="1"/>
            </p:cNvSpPr>
            <p:nvPr/>
          </p:nvSpPr>
          <p:spPr bwMode="auto">
            <a:xfrm>
              <a:off x="930" y="2568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3" name="Rectangle 11"/>
            <p:cNvSpPr>
              <a:spLocks noChangeArrowheads="1"/>
            </p:cNvSpPr>
            <p:nvPr/>
          </p:nvSpPr>
          <p:spPr bwMode="auto">
            <a:xfrm>
              <a:off x="1247" y="2568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4" name="Rectangle 12"/>
            <p:cNvSpPr>
              <a:spLocks noChangeArrowheads="1"/>
            </p:cNvSpPr>
            <p:nvPr/>
          </p:nvSpPr>
          <p:spPr bwMode="auto">
            <a:xfrm>
              <a:off x="1247" y="1298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3325" name="Rectangle 13"/>
            <p:cNvSpPr>
              <a:spLocks noChangeArrowheads="1"/>
            </p:cNvSpPr>
            <p:nvPr/>
          </p:nvSpPr>
          <p:spPr bwMode="auto">
            <a:xfrm>
              <a:off x="1247" y="1616"/>
              <a:ext cx="317" cy="31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6" name="Rectangle 14"/>
            <p:cNvSpPr>
              <a:spLocks noChangeArrowheads="1"/>
            </p:cNvSpPr>
            <p:nvPr/>
          </p:nvSpPr>
          <p:spPr bwMode="auto">
            <a:xfrm>
              <a:off x="1247" y="1933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7" name="Rectangle 15"/>
            <p:cNvSpPr>
              <a:spLocks noChangeArrowheads="1"/>
            </p:cNvSpPr>
            <p:nvPr/>
          </p:nvSpPr>
          <p:spPr bwMode="auto">
            <a:xfrm>
              <a:off x="1247" y="2251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8" name="Rectangle 16"/>
            <p:cNvSpPr>
              <a:spLocks noChangeArrowheads="1"/>
            </p:cNvSpPr>
            <p:nvPr/>
          </p:nvSpPr>
          <p:spPr bwMode="auto">
            <a:xfrm>
              <a:off x="1565" y="663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3329" name="Rectangle 17"/>
            <p:cNvSpPr>
              <a:spLocks noChangeArrowheads="1"/>
            </p:cNvSpPr>
            <p:nvPr/>
          </p:nvSpPr>
          <p:spPr bwMode="auto">
            <a:xfrm>
              <a:off x="1565" y="981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0" name="Rectangle 18"/>
            <p:cNvSpPr>
              <a:spLocks noChangeArrowheads="1"/>
            </p:cNvSpPr>
            <p:nvPr/>
          </p:nvSpPr>
          <p:spPr bwMode="auto">
            <a:xfrm>
              <a:off x="1565" y="1298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1" name="Rectangle 19"/>
            <p:cNvSpPr>
              <a:spLocks noChangeArrowheads="1"/>
            </p:cNvSpPr>
            <p:nvPr/>
          </p:nvSpPr>
          <p:spPr bwMode="auto">
            <a:xfrm>
              <a:off x="1565" y="1616"/>
              <a:ext cx="317" cy="31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2" name="Rectangle 20"/>
            <p:cNvSpPr>
              <a:spLocks noChangeArrowheads="1"/>
            </p:cNvSpPr>
            <p:nvPr/>
          </p:nvSpPr>
          <p:spPr bwMode="auto">
            <a:xfrm>
              <a:off x="1565" y="1933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3" name="Rectangle 21"/>
            <p:cNvSpPr>
              <a:spLocks noChangeArrowheads="1"/>
            </p:cNvSpPr>
            <p:nvPr/>
          </p:nvSpPr>
          <p:spPr bwMode="auto">
            <a:xfrm>
              <a:off x="1565" y="2251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4" name="Rectangle 22"/>
            <p:cNvSpPr>
              <a:spLocks noChangeArrowheads="1"/>
            </p:cNvSpPr>
            <p:nvPr/>
          </p:nvSpPr>
          <p:spPr bwMode="auto">
            <a:xfrm>
              <a:off x="1565" y="2568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5" name="Rectangle 23"/>
            <p:cNvSpPr>
              <a:spLocks noChangeArrowheads="1"/>
            </p:cNvSpPr>
            <p:nvPr/>
          </p:nvSpPr>
          <p:spPr bwMode="auto">
            <a:xfrm>
              <a:off x="1565" y="2886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6" name="Rectangle 24"/>
            <p:cNvSpPr>
              <a:spLocks noChangeArrowheads="1"/>
            </p:cNvSpPr>
            <p:nvPr/>
          </p:nvSpPr>
          <p:spPr bwMode="auto">
            <a:xfrm>
              <a:off x="1882" y="981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3337" name="Rectangle 25"/>
            <p:cNvSpPr>
              <a:spLocks noChangeArrowheads="1"/>
            </p:cNvSpPr>
            <p:nvPr/>
          </p:nvSpPr>
          <p:spPr bwMode="auto">
            <a:xfrm>
              <a:off x="1882" y="1298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8" name="Rectangle 26"/>
            <p:cNvSpPr>
              <a:spLocks noChangeArrowheads="1"/>
            </p:cNvSpPr>
            <p:nvPr/>
          </p:nvSpPr>
          <p:spPr bwMode="auto">
            <a:xfrm>
              <a:off x="1882" y="1616"/>
              <a:ext cx="317" cy="31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9" name="Rectangle 27"/>
            <p:cNvSpPr>
              <a:spLocks noChangeArrowheads="1"/>
            </p:cNvSpPr>
            <p:nvPr/>
          </p:nvSpPr>
          <p:spPr bwMode="auto">
            <a:xfrm>
              <a:off x="2200" y="663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0" name="Rectangle 28"/>
            <p:cNvSpPr>
              <a:spLocks noChangeArrowheads="1"/>
            </p:cNvSpPr>
            <p:nvPr/>
          </p:nvSpPr>
          <p:spPr bwMode="auto">
            <a:xfrm>
              <a:off x="2200" y="346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3341" name="Rectangle 29"/>
            <p:cNvSpPr>
              <a:spLocks noChangeArrowheads="1"/>
            </p:cNvSpPr>
            <p:nvPr/>
          </p:nvSpPr>
          <p:spPr bwMode="auto">
            <a:xfrm>
              <a:off x="2200" y="2568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2" name="Rectangle 30"/>
            <p:cNvSpPr>
              <a:spLocks noChangeArrowheads="1"/>
            </p:cNvSpPr>
            <p:nvPr/>
          </p:nvSpPr>
          <p:spPr bwMode="auto">
            <a:xfrm>
              <a:off x="2200" y="981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3" name="Rectangle 31"/>
            <p:cNvSpPr>
              <a:spLocks noChangeArrowheads="1"/>
            </p:cNvSpPr>
            <p:nvPr/>
          </p:nvSpPr>
          <p:spPr bwMode="auto">
            <a:xfrm>
              <a:off x="2200" y="1298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4" name="Rectangle 32"/>
            <p:cNvSpPr>
              <a:spLocks noChangeArrowheads="1"/>
            </p:cNvSpPr>
            <p:nvPr/>
          </p:nvSpPr>
          <p:spPr bwMode="auto">
            <a:xfrm>
              <a:off x="2200" y="1616"/>
              <a:ext cx="317" cy="31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5" name="Rectangle 33"/>
            <p:cNvSpPr>
              <a:spLocks noChangeArrowheads="1"/>
            </p:cNvSpPr>
            <p:nvPr/>
          </p:nvSpPr>
          <p:spPr bwMode="auto">
            <a:xfrm>
              <a:off x="2200" y="1933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6" name="Rectangle 34"/>
            <p:cNvSpPr>
              <a:spLocks noChangeArrowheads="1"/>
            </p:cNvSpPr>
            <p:nvPr/>
          </p:nvSpPr>
          <p:spPr bwMode="auto">
            <a:xfrm>
              <a:off x="2200" y="2251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7" name="Rectangle 35"/>
            <p:cNvSpPr>
              <a:spLocks noChangeArrowheads="1"/>
            </p:cNvSpPr>
            <p:nvPr/>
          </p:nvSpPr>
          <p:spPr bwMode="auto">
            <a:xfrm>
              <a:off x="2200" y="2886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8" name="Rectangle 36"/>
            <p:cNvSpPr>
              <a:spLocks noChangeArrowheads="1"/>
            </p:cNvSpPr>
            <p:nvPr/>
          </p:nvSpPr>
          <p:spPr bwMode="auto">
            <a:xfrm>
              <a:off x="2517" y="1298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3349" name="Rectangle 37"/>
            <p:cNvSpPr>
              <a:spLocks noChangeArrowheads="1"/>
            </p:cNvSpPr>
            <p:nvPr/>
          </p:nvSpPr>
          <p:spPr bwMode="auto">
            <a:xfrm>
              <a:off x="2517" y="1616"/>
              <a:ext cx="317" cy="31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0" name="Rectangle 38"/>
            <p:cNvSpPr>
              <a:spLocks noChangeArrowheads="1"/>
            </p:cNvSpPr>
            <p:nvPr/>
          </p:nvSpPr>
          <p:spPr bwMode="auto">
            <a:xfrm>
              <a:off x="2517" y="1933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1" name="Rectangle 39"/>
            <p:cNvSpPr>
              <a:spLocks noChangeArrowheads="1"/>
            </p:cNvSpPr>
            <p:nvPr/>
          </p:nvSpPr>
          <p:spPr bwMode="auto">
            <a:xfrm>
              <a:off x="2517" y="2251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2" name="Rectangle 40"/>
            <p:cNvSpPr>
              <a:spLocks noChangeArrowheads="1"/>
            </p:cNvSpPr>
            <p:nvPr/>
          </p:nvSpPr>
          <p:spPr bwMode="auto">
            <a:xfrm>
              <a:off x="2517" y="2568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7" name="Text Box 45"/>
            <p:cNvSpPr txBox="1">
              <a:spLocks noChangeArrowheads="1"/>
            </p:cNvSpPr>
            <p:nvPr/>
          </p:nvSpPr>
          <p:spPr bwMode="auto">
            <a:xfrm>
              <a:off x="884" y="663"/>
              <a:ext cx="2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1.</a:t>
              </a:r>
            </a:p>
          </p:txBody>
        </p:sp>
        <p:sp>
          <p:nvSpPr>
            <p:cNvPr id="13360" name="Text Box 48"/>
            <p:cNvSpPr txBox="1">
              <a:spLocks noChangeArrowheads="1"/>
            </p:cNvSpPr>
            <p:nvPr/>
          </p:nvSpPr>
          <p:spPr bwMode="auto">
            <a:xfrm>
              <a:off x="1247" y="1253"/>
              <a:ext cx="2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2.</a:t>
              </a:r>
            </a:p>
          </p:txBody>
        </p:sp>
        <p:sp>
          <p:nvSpPr>
            <p:cNvPr id="13362" name="Text Box 50"/>
            <p:cNvSpPr txBox="1">
              <a:spLocks noChangeArrowheads="1"/>
            </p:cNvSpPr>
            <p:nvPr/>
          </p:nvSpPr>
          <p:spPr bwMode="auto">
            <a:xfrm>
              <a:off x="1519" y="663"/>
              <a:ext cx="2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3.</a:t>
              </a:r>
            </a:p>
          </p:txBody>
        </p:sp>
        <p:sp>
          <p:nvSpPr>
            <p:cNvPr id="13366" name="Text Box 54"/>
            <p:cNvSpPr txBox="1">
              <a:spLocks noChangeArrowheads="1"/>
            </p:cNvSpPr>
            <p:nvPr/>
          </p:nvSpPr>
          <p:spPr bwMode="auto">
            <a:xfrm>
              <a:off x="1837" y="935"/>
              <a:ext cx="2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4.</a:t>
              </a:r>
            </a:p>
          </p:txBody>
        </p:sp>
        <p:sp>
          <p:nvSpPr>
            <p:cNvPr id="13370" name="Text Box 58"/>
            <p:cNvSpPr txBox="1">
              <a:spLocks noChangeArrowheads="1"/>
            </p:cNvSpPr>
            <p:nvPr/>
          </p:nvSpPr>
          <p:spPr bwMode="auto">
            <a:xfrm>
              <a:off x="2154" y="300"/>
              <a:ext cx="2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5.</a:t>
              </a:r>
            </a:p>
          </p:txBody>
        </p:sp>
        <p:sp>
          <p:nvSpPr>
            <p:cNvPr id="13384" name="Text Box 72"/>
            <p:cNvSpPr txBox="1">
              <a:spLocks noChangeArrowheads="1"/>
            </p:cNvSpPr>
            <p:nvPr/>
          </p:nvSpPr>
          <p:spPr bwMode="auto">
            <a:xfrm>
              <a:off x="2472" y="1253"/>
              <a:ext cx="2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6.</a:t>
              </a:r>
            </a:p>
          </p:txBody>
        </p:sp>
      </p:grpSp>
      <p:sp>
        <p:nvSpPr>
          <p:cNvPr id="13386" name="Text Box 74"/>
          <p:cNvSpPr txBox="1">
            <a:spLocks noChangeArrowheads="1"/>
          </p:cNvSpPr>
          <p:nvPr/>
        </p:nvSpPr>
        <p:spPr bwMode="auto">
          <a:xfrm>
            <a:off x="3635375" y="3860800"/>
            <a:ext cx="557053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000" b="1" i="1">
                <a:solidFill>
                  <a:srgbClr val="FFFF00"/>
                </a:solidFill>
              </a:rPr>
              <a:t>Короткое название ледяной зоны.</a:t>
            </a:r>
          </a:p>
          <a:p>
            <a:pPr marL="342900" indent="-342900">
              <a:buFontTx/>
              <a:buAutoNum type="arabicPeriod"/>
            </a:pPr>
            <a:r>
              <a:rPr lang="ru-RU" sz="2000" b="1" i="1">
                <a:solidFill>
                  <a:srgbClr val="FFFF00"/>
                </a:solidFill>
              </a:rPr>
              <a:t>Птица с необычным красным клювом</a:t>
            </a:r>
          </a:p>
          <a:p>
            <a:pPr marL="342900" indent="-342900">
              <a:buFontTx/>
              <a:buAutoNum type="arabicPeriod"/>
            </a:pPr>
            <a:r>
              <a:rPr lang="ru-RU" sz="2000" b="1" i="1">
                <a:solidFill>
                  <a:srgbClr val="FFFF00"/>
                </a:solidFill>
              </a:rPr>
              <a:t>Название острова, на котором </a:t>
            </a:r>
          </a:p>
          <a:p>
            <a:pPr marL="342900" indent="-342900"/>
            <a:r>
              <a:rPr lang="ru-RU" sz="2000" b="1" i="1">
                <a:solidFill>
                  <a:srgbClr val="FFFF00"/>
                </a:solidFill>
              </a:rPr>
              <a:t>расположен заповедник</a:t>
            </a:r>
          </a:p>
          <a:p>
            <a:pPr marL="342900" indent="-342900">
              <a:buFontTx/>
              <a:buAutoNum type="arabicPeriod" startAt="4"/>
            </a:pPr>
            <a:r>
              <a:rPr lang="ru-RU" sz="2000" b="1" i="1">
                <a:solidFill>
                  <a:srgbClr val="FFFF00"/>
                </a:solidFill>
              </a:rPr>
              <a:t>Арктика – царство снега и …</a:t>
            </a:r>
          </a:p>
          <a:p>
            <a:pPr marL="342900" indent="-342900">
              <a:buFontTx/>
              <a:buAutoNum type="arabicPeriod" startAt="4"/>
            </a:pPr>
            <a:r>
              <a:rPr lang="ru-RU" sz="2000" b="1" i="1">
                <a:solidFill>
                  <a:srgbClr val="FFFF00"/>
                </a:solidFill>
              </a:rPr>
              <a:t>Растения, живущие в толще воды</a:t>
            </a:r>
          </a:p>
          <a:p>
            <a:pPr marL="342900" indent="-342900">
              <a:buFontTx/>
              <a:buAutoNum type="arabicPeriod" startAt="4"/>
            </a:pPr>
            <a:r>
              <a:rPr lang="ru-RU" sz="2000" b="1" i="1">
                <a:solidFill>
                  <a:srgbClr val="FFFF00"/>
                </a:solidFill>
              </a:rPr>
              <a:t>Вид рыбы, обитающий в северных </a:t>
            </a:r>
          </a:p>
          <a:p>
            <a:pPr marL="342900" indent="-342900"/>
            <a:r>
              <a:rPr lang="ru-RU" sz="2000" b="1" i="1">
                <a:solidFill>
                  <a:srgbClr val="FFFF00"/>
                </a:solidFill>
              </a:rPr>
              <a:t>морях</a:t>
            </a:r>
          </a:p>
          <a:p>
            <a:pPr marL="342900" indent="-342900">
              <a:buFontTx/>
              <a:buAutoNum type="arabicPeriod"/>
            </a:pPr>
            <a:endParaRPr lang="ru-RU" sz="2000" b="1" i="1">
              <a:solidFill>
                <a:srgbClr val="FFFF00"/>
              </a:solidFill>
            </a:endParaRPr>
          </a:p>
        </p:txBody>
      </p:sp>
      <p:grpSp>
        <p:nvGrpSpPr>
          <p:cNvPr id="3" name="Group 82"/>
          <p:cNvGrpSpPr>
            <a:grpSpLocks/>
          </p:cNvGrpSpPr>
          <p:nvPr/>
        </p:nvGrpSpPr>
        <p:grpSpPr bwMode="auto">
          <a:xfrm>
            <a:off x="827088" y="765175"/>
            <a:ext cx="407987" cy="3527425"/>
            <a:chOff x="521" y="482"/>
            <a:chExt cx="257" cy="2222"/>
          </a:xfrm>
        </p:grpSpPr>
        <p:sp>
          <p:nvSpPr>
            <p:cNvPr id="13387" name="WordArt 75"/>
            <p:cNvSpPr>
              <a:spLocks noChangeArrowheads="1" noChangeShapeType="1" noTextEdit="1"/>
            </p:cNvSpPr>
            <p:nvPr/>
          </p:nvSpPr>
          <p:spPr bwMode="auto">
            <a:xfrm>
              <a:off x="521" y="482"/>
              <a:ext cx="208" cy="363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Impact"/>
                </a:rPr>
                <a:t>а</a:t>
              </a:r>
            </a:p>
          </p:txBody>
        </p:sp>
        <p:sp>
          <p:nvSpPr>
            <p:cNvPr id="13388" name="WordArt 76"/>
            <p:cNvSpPr>
              <a:spLocks noChangeArrowheads="1" noChangeShapeType="1" noTextEdit="1"/>
            </p:cNvSpPr>
            <p:nvPr/>
          </p:nvSpPr>
          <p:spPr bwMode="auto">
            <a:xfrm>
              <a:off x="567" y="799"/>
              <a:ext cx="211" cy="31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Impact"/>
                </a:rPr>
                <a:t>р</a:t>
              </a:r>
            </a:p>
          </p:txBody>
        </p:sp>
        <p:sp>
          <p:nvSpPr>
            <p:cNvPr id="13389" name="WordArt 77"/>
            <p:cNvSpPr>
              <a:spLocks noChangeArrowheads="1" noChangeShapeType="1" noTextEdit="1"/>
            </p:cNvSpPr>
            <p:nvPr/>
          </p:nvSpPr>
          <p:spPr bwMode="auto">
            <a:xfrm>
              <a:off x="521" y="1117"/>
              <a:ext cx="165" cy="317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Impact"/>
                </a:rPr>
                <a:t>к</a:t>
              </a:r>
            </a:p>
          </p:txBody>
        </p:sp>
        <p:sp>
          <p:nvSpPr>
            <p:cNvPr id="13390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521" y="1434"/>
              <a:ext cx="199" cy="31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Impact"/>
                </a:rPr>
                <a:t>т</a:t>
              </a:r>
            </a:p>
          </p:txBody>
        </p:sp>
        <p:sp>
          <p:nvSpPr>
            <p:cNvPr id="13391" name="WordArt 79"/>
            <p:cNvSpPr>
              <a:spLocks noChangeArrowheads="1" noChangeShapeType="1" noTextEdit="1"/>
            </p:cNvSpPr>
            <p:nvPr/>
          </p:nvSpPr>
          <p:spPr bwMode="auto">
            <a:xfrm>
              <a:off x="521" y="1752"/>
              <a:ext cx="217" cy="317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Impact"/>
                </a:rPr>
                <a:t>и</a:t>
              </a:r>
            </a:p>
          </p:txBody>
        </p:sp>
        <p:sp>
          <p:nvSpPr>
            <p:cNvPr id="13392" name="WordArt 80"/>
            <p:cNvSpPr>
              <a:spLocks noChangeArrowheads="1" noChangeShapeType="1" noTextEdit="1"/>
            </p:cNvSpPr>
            <p:nvPr/>
          </p:nvSpPr>
          <p:spPr bwMode="auto">
            <a:xfrm>
              <a:off x="521" y="2069"/>
              <a:ext cx="211" cy="31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Impact"/>
                </a:rPr>
                <a:t>к</a:t>
              </a:r>
            </a:p>
          </p:txBody>
        </p:sp>
        <p:sp>
          <p:nvSpPr>
            <p:cNvPr id="13393" name="WordArt 81"/>
            <p:cNvSpPr>
              <a:spLocks noChangeArrowheads="1" noChangeShapeType="1" noTextEdit="1"/>
            </p:cNvSpPr>
            <p:nvPr/>
          </p:nvSpPr>
          <p:spPr bwMode="auto">
            <a:xfrm>
              <a:off x="521" y="2387"/>
              <a:ext cx="208" cy="317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80000"/>
                      </a:srgbClr>
                    </a:outerShdw>
                  </a:effectLst>
                  <a:latin typeface="Impact"/>
                </a:rPr>
                <a:t>а</a:t>
              </a:r>
            </a:p>
          </p:txBody>
        </p:sp>
      </p:grpSp>
      <p:grpSp>
        <p:nvGrpSpPr>
          <p:cNvPr id="4" name="Group 88"/>
          <p:cNvGrpSpPr>
            <a:grpSpLocks/>
          </p:cNvGrpSpPr>
          <p:nvPr/>
        </p:nvGrpSpPr>
        <p:grpSpPr bwMode="auto">
          <a:xfrm>
            <a:off x="1403350" y="1773238"/>
            <a:ext cx="288925" cy="2443162"/>
            <a:chOff x="884" y="1117"/>
            <a:chExt cx="182" cy="1539"/>
          </a:xfrm>
        </p:grpSpPr>
        <p:sp>
          <p:nvSpPr>
            <p:cNvPr id="13395" name="WordArt 83"/>
            <p:cNvSpPr>
              <a:spLocks noChangeArrowheads="1" noChangeShapeType="1" noTextEdit="1"/>
            </p:cNvSpPr>
            <p:nvPr/>
          </p:nvSpPr>
          <p:spPr bwMode="auto">
            <a:xfrm>
              <a:off x="884" y="1117"/>
              <a:ext cx="154" cy="26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т</a:t>
              </a:r>
            </a:p>
          </p:txBody>
        </p:sp>
        <p:sp>
          <p:nvSpPr>
            <p:cNvPr id="13396" name="WordArt 84"/>
            <p:cNvSpPr>
              <a:spLocks noChangeArrowheads="1" noChangeShapeType="1" noTextEdit="1"/>
            </p:cNvSpPr>
            <p:nvPr/>
          </p:nvSpPr>
          <p:spPr bwMode="auto">
            <a:xfrm>
              <a:off x="884" y="1434"/>
              <a:ext cx="157" cy="26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у</a:t>
              </a:r>
            </a:p>
          </p:txBody>
        </p:sp>
        <p:sp>
          <p:nvSpPr>
            <p:cNvPr id="13397" name="WordArt 85"/>
            <p:cNvSpPr>
              <a:spLocks noChangeArrowheads="1" noChangeShapeType="1" noTextEdit="1"/>
            </p:cNvSpPr>
            <p:nvPr/>
          </p:nvSpPr>
          <p:spPr bwMode="auto">
            <a:xfrm>
              <a:off x="884" y="1752"/>
              <a:ext cx="169" cy="26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п</a:t>
              </a:r>
            </a:p>
          </p:txBody>
        </p:sp>
        <p:sp>
          <p:nvSpPr>
            <p:cNvPr id="13398" name="WordArt 86"/>
            <p:cNvSpPr>
              <a:spLocks noChangeArrowheads="1" noChangeShapeType="1" noTextEdit="1"/>
            </p:cNvSpPr>
            <p:nvPr/>
          </p:nvSpPr>
          <p:spPr bwMode="auto">
            <a:xfrm>
              <a:off x="884" y="2069"/>
              <a:ext cx="136" cy="26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и</a:t>
              </a:r>
            </a:p>
          </p:txBody>
        </p:sp>
        <p:sp>
          <p:nvSpPr>
            <p:cNvPr id="13399" name="WordArt 87"/>
            <p:cNvSpPr>
              <a:spLocks noChangeArrowheads="1" noChangeShapeType="1" noTextEdit="1"/>
            </p:cNvSpPr>
            <p:nvPr/>
          </p:nvSpPr>
          <p:spPr bwMode="auto">
            <a:xfrm>
              <a:off x="884" y="2387"/>
              <a:ext cx="182" cy="26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к</a:t>
              </a:r>
            </a:p>
          </p:txBody>
        </p:sp>
      </p:grpSp>
      <p:grpSp>
        <p:nvGrpSpPr>
          <p:cNvPr id="5" name="Group 99"/>
          <p:cNvGrpSpPr>
            <a:grpSpLocks/>
          </p:cNvGrpSpPr>
          <p:nvPr/>
        </p:nvGrpSpPr>
        <p:grpSpPr bwMode="auto">
          <a:xfrm>
            <a:off x="1835150" y="836613"/>
            <a:ext cx="406400" cy="3868737"/>
            <a:chOff x="1156" y="527"/>
            <a:chExt cx="256" cy="2437"/>
          </a:xfrm>
        </p:grpSpPr>
        <p:sp>
          <p:nvSpPr>
            <p:cNvPr id="13401" name="WordArt 89"/>
            <p:cNvSpPr>
              <a:spLocks noChangeArrowheads="1" noChangeShapeType="1" noTextEdit="1"/>
            </p:cNvSpPr>
            <p:nvPr/>
          </p:nvSpPr>
          <p:spPr bwMode="auto">
            <a:xfrm rot="5400000">
              <a:off x="1177" y="506"/>
              <a:ext cx="214" cy="256"/>
            </a:xfrm>
            <a:prstGeom prst="rect">
              <a:avLst/>
            </a:prstGeom>
          </p:spPr>
          <p:txBody>
            <a:bodyPr vert="wordArtVert" wrap="none" fromWordArt="1">
              <a:prstTxWarp prst="textWave4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 fontAlgn="auto"/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00FF00"/>
                      </a:gs>
                      <a:gs pos="100000">
                        <a:srgbClr val="00CCFF"/>
                      </a:gs>
                    </a:gsLst>
                    <a:lin ang="0" scaled="1"/>
                  </a:gradFill>
                  <a:effectLst>
                    <a:outerShdw dist="99190" dir="7788334" algn="ctr" rotWithShape="0">
                      <a:srgbClr val="00008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в</a:t>
              </a:r>
            </a:p>
          </p:txBody>
        </p:sp>
        <p:sp>
          <p:nvSpPr>
            <p:cNvPr id="13402" name="WordArt 90"/>
            <p:cNvSpPr>
              <a:spLocks noChangeArrowheads="1" noChangeShapeType="1" noTextEdit="1"/>
            </p:cNvSpPr>
            <p:nvPr/>
          </p:nvSpPr>
          <p:spPr bwMode="auto">
            <a:xfrm rot="5400000">
              <a:off x="1173" y="828"/>
              <a:ext cx="221" cy="256"/>
            </a:xfrm>
            <a:prstGeom prst="rect">
              <a:avLst/>
            </a:prstGeom>
          </p:spPr>
          <p:txBody>
            <a:bodyPr vert="wordArtVert" wrap="none" fromWordArt="1">
              <a:prstTxWarp prst="textWave4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 fontAlgn="auto"/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00FF00"/>
                      </a:gs>
                      <a:gs pos="100000">
                        <a:srgbClr val="00CCFF"/>
                      </a:gs>
                    </a:gsLst>
                    <a:lin ang="0" scaled="1"/>
                  </a:gradFill>
                  <a:effectLst>
                    <a:outerShdw dist="99190" dir="7788334" algn="ctr" rotWithShape="0">
                      <a:srgbClr val="00008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</a:p>
          </p:txBody>
        </p:sp>
        <p:sp>
          <p:nvSpPr>
            <p:cNvPr id="13403" name="WordArt 91"/>
            <p:cNvSpPr>
              <a:spLocks noChangeArrowheads="1" noChangeShapeType="1" noTextEdit="1"/>
            </p:cNvSpPr>
            <p:nvPr/>
          </p:nvSpPr>
          <p:spPr bwMode="auto">
            <a:xfrm rot="5400000">
              <a:off x="1173" y="1145"/>
              <a:ext cx="221" cy="256"/>
            </a:xfrm>
            <a:prstGeom prst="rect">
              <a:avLst/>
            </a:prstGeom>
          </p:spPr>
          <p:txBody>
            <a:bodyPr vert="wordArtVert" wrap="none" fromWordArt="1">
              <a:prstTxWarp prst="textWave4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 fontAlgn="auto"/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00FF00"/>
                      </a:gs>
                      <a:gs pos="100000">
                        <a:srgbClr val="00CCFF"/>
                      </a:gs>
                    </a:gsLst>
                    <a:lin ang="0" scaled="1"/>
                  </a:gradFill>
                  <a:effectLst>
                    <a:outerShdw dist="99190" dir="7788334" algn="ctr" rotWithShape="0">
                      <a:srgbClr val="00008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а</a:t>
              </a:r>
            </a:p>
          </p:txBody>
        </p:sp>
        <p:sp>
          <p:nvSpPr>
            <p:cNvPr id="13404" name="WordArt 92"/>
            <p:cNvSpPr>
              <a:spLocks noChangeArrowheads="1" noChangeShapeType="1" noTextEdit="1"/>
            </p:cNvSpPr>
            <p:nvPr/>
          </p:nvSpPr>
          <p:spPr bwMode="auto">
            <a:xfrm rot="5400000">
              <a:off x="1173" y="1463"/>
              <a:ext cx="221" cy="256"/>
            </a:xfrm>
            <a:prstGeom prst="rect">
              <a:avLst/>
            </a:prstGeom>
          </p:spPr>
          <p:txBody>
            <a:bodyPr vert="wordArtVert" wrap="none" fromWordArt="1">
              <a:prstTxWarp prst="textWave4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 fontAlgn="auto"/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00FF00"/>
                      </a:gs>
                      <a:gs pos="100000">
                        <a:srgbClr val="00CCFF"/>
                      </a:gs>
                    </a:gsLst>
                    <a:lin ang="0" scaled="1"/>
                  </a:gradFill>
                  <a:effectLst>
                    <a:outerShdw dist="99190" dir="7788334" algn="ctr" rotWithShape="0">
                      <a:srgbClr val="00008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н</a:t>
              </a:r>
            </a:p>
          </p:txBody>
        </p:sp>
        <p:sp>
          <p:nvSpPr>
            <p:cNvPr id="13405" name="WordArt 93"/>
            <p:cNvSpPr>
              <a:spLocks noChangeArrowheads="1" noChangeShapeType="1" noTextEdit="1"/>
            </p:cNvSpPr>
            <p:nvPr/>
          </p:nvSpPr>
          <p:spPr bwMode="auto">
            <a:xfrm rot="5400000">
              <a:off x="1210" y="1788"/>
              <a:ext cx="147" cy="256"/>
            </a:xfrm>
            <a:prstGeom prst="rect">
              <a:avLst/>
            </a:prstGeom>
          </p:spPr>
          <p:txBody>
            <a:bodyPr vert="wordArtVert" wrap="none" fromWordArt="1">
              <a:prstTxWarp prst="textWave4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 fontAlgn="auto"/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00FF00"/>
                      </a:gs>
                      <a:gs pos="100000">
                        <a:srgbClr val="00CCFF"/>
                      </a:gs>
                    </a:gsLst>
                    <a:lin ang="0" scaled="1"/>
                  </a:gradFill>
                  <a:effectLst>
                    <a:outerShdw dist="99190" dir="7788334" algn="ctr" rotWithShape="0">
                      <a:srgbClr val="00008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г</a:t>
              </a:r>
            </a:p>
          </p:txBody>
        </p:sp>
        <p:sp>
          <p:nvSpPr>
            <p:cNvPr id="13406" name="WordArt 94"/>
            <p:cNvSpPr>
              <a:spLocks noChangeArrowheads="1" noChangeShapeType="1" noTextEdit="1"/>
            </p:cNvSpPr>
            <p:nvPr/>
          </p:nvSpPr>
          <p:spPr bwMode="auto">
            <a:xfrm rot="5400000">
              <a:off x="1173" y="2098"/>
              <a:ext cx="221" cy="256"/>
            </a:xfrm>
            <a:prstGeom prst="rect">
              <a:avLst/>
            </a:prstGeom>
          </p:spPr>
          <p:txBody>
            <a:bodyPr vert="wordArtVert" wrap="none" fromWordArt="1">
              <a:prstTxWarp prst="textWave4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 fontAlgn="auto"/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00FF00"/>
                      </a:gs>
                      <a:gs pos="100000">
                        <a:srgbClr val="00CCFF"/>
                      </a:gs>
                    </a:gsLst>
                    <a:lin ang="0" scaled="1"/>
                  </a:gradFill>
                  <a:effectLst>
                    <a:outerShdw dist="99190" dir="7788334" algn="ctr" rotWithShape="0">
                      <a:srgbClr val="00008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е</a:t>
              </a:r>
            </a:p>
          </p:txBody>
        </p:sp>
        <p:sp>
          <p:nvSpPr>
            <p:cNvPr id="13407" name="WordArt 95"/>
            <p:cNvSpPr>
              <a:spLocks noChangeArrowheads="1" noChangeShapeType="1" noTextEdit="1"/>
            </p:cNvSpPr>
            <p:nvPr/>
          </p:nvSpPr>
          <p:spPr bwMode="auto">
            <a:xfrm rot="5400000">
              <a:off x="1169" y="2419"/>
              <a:ext cx="230" cy="256"/>
            </a:xfrm>
            <a:prstGeom prst="rect">
              <a:avLst/>
            </a:prstGeom>
          </p:spPr>
          <p:txBody>
            <a:bodyPr vert="wordArtVert" wrap="none" fromWordArt="1">
              <a:prstTxWarp prst="textWave4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 fontAlgn="auto"/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00FF00"/>
                      </a:gs>
                      <a:gs pos="100000">
                        <a:srgbClr val="00CCFF"/>
                      </a:gs>
                    </a:gsLst>
                    <a:lin ang="0" scaled="1"/>
                  </a:gradFill>
                  <a:effectLst>
                    <a:outerShdw dist="99190" dir="7788334" algn="ctr" rotWithShape="0">
                      <a:srgbClr val="00008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л</a:t>
              </a:r>
            </a:p>
          </p:txBody>
        </p:sp>
        <p:sp>
          <p:nvSpPr>
            <p:cNvPr id="13408" name="WordArt 96"/>
            <p:cNvSpPr>
              <a:spLocks noChangeArrowheads="1" noChangeShapeType="1" noTextEdit="1"/>
            </p:cNvSpPr>
            <p:nvPr/>
          </p:nvSpPr>
          <p:spPr bwMode="auto">
            <a:xfrm rot="5400000">
              <a:off x="1177" y="2729"/>
              <a:ext cx="214" cy="256"/>
            </a:xfrm>
            <a:prstGeom prst="rect">
              <a:avLst/>
            </a:prstGeom>
          </p:spPr>
          <p:txBody>
            <a:bodyPr vert="wordArtVert" wrap="none" fromWordArt="1">
              <a:prstTxWarp prst="textWave4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 fontAlgn="auto"/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00FF00"/>
                      </a:gs>
                      <a:gs pos="100000">
                        <a:srgbClr val="00CCFF"/>
                      </a:gs>
                    </a:gsLst>
                    <a:lin ang="0" scaled="1"/>
                  </a:gradFill>
                  <a:effectLst>
                    <a:outerShdw dist="99190" dir="7788334" algn="ctr" rotWithShape="0">
                      <a:srgbClr val="00008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я</a:t>
              </a:r>
            </a:p>
          </p:txBody>
        </p:sp>
      </p:grpSp>
      <p:sp>
        <p:nvSpPr>
          <p:cNvPr id="13412" name="Rectangle 100"/>
          <p:cNvSpPr>
            <a:spLocks noChangeArrowheads="1"/>
          </p:cNvSpPr>
          <p:nvPr/>
        </p:nvSpPr>
        <p:spPr bwMode="auto">
          <a:xfrm>
            <a:off x="2268538" y="2781300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106"/>
          <p:cNvGrpSpPr>
            <a:grpSpLocks/>
          </p:cNvGrpSpPr>
          <p:nvPr/>
        </p:nvGrpSpPr>
        <p:grpSpPr bwMode="auto">
          <a:xfrm>
            <a:off x="2339975" y="1341438"/>
            <a:ext cx="355600" cy="1841500"/>
            <a:chOff x="1474" y="845"/>
            <a:chExt cx="224" cy="1160"/>
          </a:xfrm>
        </p:grpSpPr>
        <p:sp>
          <p:nvSpPr>
            <p:cNvPr id="13413" name="WordArt 101"/>
            <p:cNvSpPr>
              <a:spLocks noChangeArrowheads="1" noChangeShapeType="1" noTextEdit="1"/>
            </p:cNvSpPr>
            <p:nvPr/>
          </p:nvSpPr>
          <p:spPr bwMode="auto">
            <a:xfrm>
              <a:off x="1474" y="845"/>
              <a:ext cx="199" cy="208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520402"/>
                      </a:gs>
                      <a:gs pos="100000">
                        <a:srgbClr val="FFCC00"/>
                      </a:gs>
                    </a:gsLst>
                    <a:lin ang="5400000" scaled="1"/>
                  </a:gradFill>
                  <a:effectLst>
                    <a:outerShdw dist="35921" dir="2700000" sy="50000" rotWithShape="0">
                      <a:srgbClr val="875B0D">
                        <a:alpha val="70000"/>
                      </a:srgbClr>
                    </a:outerShdw>
                  </a:effectLst>
                  <a:latin typeface="Arial"/>
                  <a:cs typeface="Arial"/>
                </a:rPr>
                <a:t>л</a:t>
              </a:r>
            </a:p>
          </p:txBody>
        </p:sp>
        <p:sp>
          <p:nvSpPr>
            <p:cNvPr id="13414" name="WordArt 102"/>
            <p:cNvSpPr>
              <a:spLocks noChangeArrowheads="1" noChangeShapeType="1" noTextEdit="1"/>
            </p:cNvSpPr>
            <p:nvPr/>
          </p:nvSpPr>
          <p:spPr bwMode="auto">
            <a:xfrm>
              <a:off x="1474" y="1480"/>
              <a:ext cx="199" cy="208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520402"/>
                      </a:gs>
                      <a:gs pos="100000">
                        <a:srgbClr val="FFCC00"/>
                      </a:gs>
                    </a:gsLst>
                    <a:lin ang="5400000" scaled="1"/>
                  </a:gradFill>
                  <a:effectLst>
                    <a:outerShdw dist="35921" dir="2700000" sy="50000" rotWithShape="0">
                      <a:srgbClr val="875B0D">
                        <a:alpha val="70000"/>
                      </a:srgbClr>
                    </a:outerShdw>
                  </a:effectLst>
                  <a:latin typeface="Arial"/>
                  <a:cs typeface="Arial"/>
                </a:rPr>
                <a:t>д</a:t>
              </a:r>
            </a:p>
          </p:txBody>
        </p:sp>
        <p:sp>
          <p:nvSpPr>
            <p:cNvPr id="13415" name="WordArt 103"/>
            <p:cNvSpPr>
              <a:spLocks noChangeArrowheads="1" noChangeShapeType="1" noTextEdit="1"/>
            </p:cNvSpPr>
            <p:nvPr/>
          </p:nvSpPr>
          <p:spPr bwMode="auto">
            <a:xfrm>
              <a:off x="1519" y="1162"/>
              <a:ext cx="179" cy="208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520402"/>
                      </a:gs>
                      <a:gs pos="100000">
                        <a:srgbClr val="FFCC00"/>
                      </a:gs>
                    </a:gsLst>
                    <a:lin ang="5400000" scaled="1"/>
                  </a:gradFill>
                  <a:effectLst>
                    <a:outerShdw dist="35921" dir="2700000" sy="50000" rotWithShape="0">
                      <a:srgbClr val="875B0D">
                        <a:alpha val="70000"/>
                      </a:srgbClr>
                    </a:outerShdw>
                  </a:effectLst>
                  <a:latin typeface="Arial"/>
                  <a:cs typeface="Arial"/>
                </a:rPr>
                <a:t>ь</a:t>
              </a:r>
            </a:p>
          </p:txBody>
        </p:sp>
        <p:sp>
          <p:nvSpPr>
            <p:cNvPr id="13416" name="WordArt 104"/>
            <p:cNvSpPr>
              <a:spLocks noChangeArrowheads="1" noChangeShapeType="1" noTextEdit="1"/>
            </p:cNvSpPr>
            <p:nvPr/>
          </p:nvSpPr>
          <p:spPr bwMode="auto">
            <a:xfrm>
              <a:off x="1474" y="1797"/>
              <a:ext cx="193" cy="208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520402"/>
                      </a:gs>
                      <a:gs pos="100000">
                        <a:srgbClr val="FFCC00"/>
                      </a:gs>
                    </a:gsLst>
                    <a:lin ang="5400000" scaled="1"/>
                  </a:gradFill>
                  <a:effectLst>
                    <a:outerShdw dist="35921" dir="2700000" sy="50000" rotWithShape="0">
                      <a:srgbClr val="875B0D">
                        <a:alpha val="70000"/>
                      </a:srgbClr>
                    </a:outerShdw>
                  </a:effectLst>
                  <a:latin typeface="Arial"/>
                  <a:cs typeface="Arial"/>
                </a:rPr>
                <a:t>а</a:t>
              </a:r>
            </a:p>
          </p:txBody>
        </p:sp>
      </p:grpSp>
      <p:grpSp>
        <p:nvGrpSpPr>
          <p:cNvPr id="7" name="Group 118"/>
          <p:cNvGrpSpPr>
            <a:grpSpLocks/>
          </p:cNvGrpSpPr>
          <p:nvPr/>
        </p:nvGrpSpPr>
        <p:grpSpPr bwMode="auto">
          <a:xfrm>
            <a:off x="2916238" y="260350"/>
            <a:ext cx="277812" cy="4435475"/>
            <a:chOff x="1837" y="164"/>
            <a:chExt cx="175" cy="2794"/>
          </a:xfrm>
        </p:grpSpPr>
        <p:sp>
          <p:nvSpPr>
            <p:cNvPr id="13420" name="WordArt 108"/>
            <p:cNvSpPr>
              <a:spLocks noChangeArrowheads="1" noChangeShapeType="1" noTextEdit="1"/>
            </p:cNvSpPr>
            <p:nvPr/>
          </p:nvSpPr>
          <p:spPr bwMode="auto">
            <a:xfrm>
              <a:off x="1837" y="164"/>
              <a:ext cx="163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spc="720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AAAAA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>
                    <a:outerShdw dist="45791" dir="3378596" algn="ctr" rotWithShape="0">
                      <a:srgbClr val="4D4D4D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в</a:t>
              </a:r>
            </a:p>
          </p:txBody>
        </p:sp>
        <p:sp>
          <p:nvSpPr>
            <p:cNvPr id="13421" name="WordArt 109"/>
            <p:cNvSpPr>
              <a:spLocks noChangeArrowheads="1" noChangeShapeType="1" noTextEdit="1"/>
            </p:cNvSpPr>
            <p:nvPr/>
          </p:nvSpPr>
          <p:spPr bwMode="auto">
            <a:xfrm>
              <a:off x="1837" y="527"/>
              <a:ext cx="169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spc="720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AAAAA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>
                    <a:outerShdw dist="45791" dir="3378596" algn="ctr" rotWithShape="0">
                      <a:srgbClr val="4D4D4D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</a:p>
          </p:txBody>
        </p:sp>
        <p:sp>
          <p:nvSpPr>
            <p:cNvPr id="13422" name="WordArt 110"/>
            <p:cNvSpPr>
              <a:spLocks noChangeArrowheads="1" noChangeShapeType="1" noTextEdit="1"/>
            </p:cNvSpPr>
            <p:nvPr/>
          </p:nvSpPr>
          <p:spPr bwMode="auto">
            <a:xfrm>
              <a:off x="1837" y="799"/>
              <a:ext cx="175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spc="720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AAAAA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>
                    <a:outerShdw dist="45791" dir="3378596" algn="ctr" rotWithShape="0">
                      <a:srgbClr val="4D4D4D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д</a:t>
              </a:r>
            </a:p>
          </p:txBody>
        </p:sp>
        <p:sp>
          <p:nvSpPr>
            <p:cNvPr id="13423" name="WordArt 111"/>
            <p:cNvSpPr>
              <a:spLocks noChangeArrowheads="1" noChangeShapeType="1" noTextEdit="1"/>
            </p:cNvSpPr>
            <p:nvPr/>
          </p:nvSpPr>
          <p:spPr bwMode="auto">
            <a:xfrm>
              <a:off x="1837" y="1434"/>
              <a:ext cx="169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spc="720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AAAAA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>
                    <a:outerShdw dist="45791" dir="3378596" algn="ctr" rotWithShape="0">
                      <a:srgbClr val="4D4D4D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</a:p>
          </p:txBody>
        </p:sp>
        <p:sp>
          <p:nvSpPr>
            <p:cNvPr id="13424" name="WordArt 112"/>
            <p:cNvSpPr>
              <a:spLocks noChangeArrowheads="1" noChangeShapeType="1" noTextEdit="1"/>
            </p:cNvSpPr>
            <p:nvPr/>
          </p:nvSpPr>
          <p:spPr bwMode="auto">
            <a:xfrm>
              <a:off x="1837" y="2115"/>
              <a:ext cx="150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spc="720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AAAAA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>
                    <a:outerShdw dist="45791" dir="3378596" algn="ctr" rotWithShape="0">
                      <a:srgbClr val="4D4D4D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с</a:t>
              </a:r>
            </a:p>
          </p:txBody>
        </p:sp>
        <p:sp>
          <p:nvSpPr>
            <p:cNvPr id="13425" name="WordArt 113"/>
            <p:cNvSpPr>
              <a:spLocks noChangeArrowheads="1" noChangeShapeType="1" noTextEdit="1"/>
            </p:cNvSpPr>
            <p:nvPr/>
          </p:nvSpPr>
          <p:spPr bwMode="auto">
            <a:xfrm>
              <a:off x="1837" y="2387"/>
              <a:ext cx="175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spc="720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AAAAA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>
                    <a:outerShdw dist="45791" dir="3378596" algn="ctr" rotWithShape="0">
                      <a:srgbClr val="4D4D4D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л</a:t>
              </a:r>
            </a:p>
          </p:txBody>
        </p:sp>
        <p:sp>
          <p:nvSpPr>
            <p:cNvPr id="13426" name="WordArt 114"/>
            <p:cNvSpPr>
              <a:spLocks noChangeArrowheads="1" noChangeShapeType="1" noTextEdit="1"/>
            </p:cNvSpPr>
            <p:nvPr/>
          </p:nvSpPr>
          <p:spPr bwMode="auto">
            <a:xfrm>
              <a:off x="1837" y="2704"/>
              <a:ext cx="169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spc="720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AAAAA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>
                    <a:outerShdw dist="45791" dir="3378596" algn="ctr" rotWithShape="0">
                      <a:srgbClr val="4D4D4D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и</a:t>
              </a:r>
            </a:p>
          </p:txBody>
        </p:sp>
        <p:sp>
          <p:nvSpPr>
            <p:cNvPr id="13428" name="WordArt 116"/>
            <p:cNvSpPr>
              <a:spLocks noChangeArrowheads="1" noChangeShapeType="1" noTextEdit="1"/>
            </p:cNvSpPr>
            <p:nvPr/>
          </p:nvSpPr>
          <p:spPr bwMode="auto">
            <a:xfrm>
              <a:off x="1837" y="1797"/>
              <a:ext cx="169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spc="720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AAAAA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>
                    <a:outerShdw dist="45791" dir="3378596" algn="ctr" rotWithShape="0">
                      <a:srgbClr val="4D4D4D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</a:p>
          </p:txBody>
        </p:sp>
        <p:sp>
          <p:nvSpPr>
            <p:cNvPr id="13429" name="WordArt 117"/>
            <p:cNvSpPr>
              <a:spLocks noChangeArrowheads="1" noChangeShapeType="1" noTextEdit="1"/>
            </p:cNvSpPr>
            <p:nvPr/>
          </p:nvSpPr>
          <p:spPr bwMode="auto">
            <a:xfrm>
              <a:off x="1837" y="1117"/>
              <a:ext cx="169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spc="720">
                  <a:ln w="9525">
                    <a:noFill/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AAAAA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>
                    <a:outerShdw dist="45791" dir="3378596" algn="ctr" rotWithShape="0">
                      <a:srgbClr val="4D4D4D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</a:p>
          </p:txBody>
        </p:sp>
      </p:grpSp>
      <p:grpSp>
        <p:nvGrpSpPr>
          <p:cNvPr id="8" name="Group 125"/>
          <p:cNvGrpSpPr>
            <a:grpSpLocks/>
          </p:cNvGrpSpPr>
          <p:nvPr/>
        </p:nvGrpSpPr>
        <p:grpSpPr bwMode="auto">
          <a:xfrm>
            <a:off x="3348038" y="1773238"/>
            <a:ext cx="415925" cy="2419350"/>
            <a:chOff x="2109" y="1117"/>
            <a:chExt cx="262" cy="1524"/>
          </a:xfrm>
        </p:grpSpPr>
        <p:sp>
          <p:nvSpPr>
            <p:cNvPr id="13431" name="WordArt 119"/>
            <p:cNvSpPr>
              <a:spLocks noChangeArrowheads="1" noChangeShapeType="1" noTextEdit="1"/>
            </p:cNvSpPr>
            <p:nvPr/>
          </p:nvSpPr>
          <p:spPr bwMode="auto">
            <a:xfrm>
              <a:off x="2154" y="1117"/>
              <a:ext cx="193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с</a:t>
              </a:r>
            </a:p>
          </p:txBody>
        </p:sp>
        <p:sp>
          <p:nvSpPr>
            <p:cNvPr id="13432" name="WordArt 120"/>
            <p:cNvSpPr>
              <a:spLocks noChangeArrowheads="1" noChangeShapeType="1" noTextEdit="1"/>
            </p:cNvSpPr>
            <p:nvPr/>
          </p:nvSpPr>
          <p:spPr bwMode="auto">
            <a:xfrm>
              <a:off x="2109" y="2387"/>
              <a:ext cx="21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а</a:t>
              </a:r>
            </a:p>
          </p:txBody>
        </p:sp>
        <p:sp>
          <p:nvSpPr>
            <p:cNvPr id="13433" name="WordArt 121"/>
            <p:cNvSpPr>
              <a:spLocks noChangeArrowheads="1" noChangeShapeType="1" noTextEdit="1"/>
            </p:cNvSpPr>
            <p:nvPr/>
          </p:nvSpPr>
          <p:spPr bwMode="auto">
            <a:xfrm>
              <a:off x="2154" y="1752"/>
              <a:ext cx="21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й</a:t>
              </a:r>
            </a:p>
          </p:txBody>
        </p:sp>
        <p:sp>
          <p:nvSpPr>
            <p:cNvPr id="13434" name="WordArt 122"/>
            <p:cNvSpPr>
              <a:spLocks noChangeArrowheads="1" noChangeShapeType="1" noTextEdit="1"/>
            </p:cNvSpPr>
            <p:nvPr/>
          </p:nvSpPr>
          <p:spPr bwMode="auto">
            <a:xfrm>
              <a:off x="2154" y="2069"/>
              <a:ext cx="169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к</a:t>
              </a:r>
            </a:p>
          </p:txBody>
        </p:sp>
        <p:sp>
          <p:nvSpPr>
            <p:cNvPr id="13436" name="WordArt 124"/>
            <p:cNvSpPr>
              <a:spLocks noChangeArrowheads="1" noChangeShapeType="1" noTextEdit="1"/>
            </p:cNvSpPr>
            <p:nvPr/>
          </p:nvSpPr>
          <p:spPr bwMode="auto">
            <a:xfrm>
              <a:off x="2154" y="1434"/>
              <a:ext cx="217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Arial"/>
                  <a:cs typeface="Arial"/>
                </a:rPr>
                <a:t>а</a:t>
              </a:r>
            </a:p>
          </p:txBody>
        </p:sp>
      </p:grpSp>
      <p:sp>
        <p:nvSpPr>
          <p:cNvPr id="13438" name="WordArt 126"/>
          <p:cNvSpPr>
            <a:spLocks noChangeArrowheads="1" noChangeShapeType="1" noTextEdit="1"/>
          </p:cNvSpPr>
          <p:nvPr/>
        </p:nvSpPr>
        <p:spPr bwMode="auto">
          <a:xfrm>
            <a:off x="4932363" y="908050"/>
            <a:ext cx="2797175" cy="11525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ТУНДРА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3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412875"/>
            <a:ext cx="8675688" cy="48339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4000" dirty="0" smtClean="0">
                <a:solidFill>
                  <a:schemeClr val="folHlink"/>
                </a:solidFill>
                <a:effectLst/>
              </a:rPr>
              <a:t>Запретить браконьерство</a:t>
            </a:r>
          </a:p>
          <a:p>
            <a:pPr>
              <a:lnSpc>
                <a:spcPct val="90000"/>
              </a:lnSpc>
            </a:pPr>
            <a:r>
              <a:rPr lang="ru-RU" sz="4000" dirty="0" smtClean="0">
                <a:solidFill>
                  <a:schemeClr val="folHlink"/>
                </a:solidFill>
                <a:effectLst/>
              </a:rPr>
              <a:t>Взять под охрану оленьи пастбища</a:t>
            </a:r>
          </a:p>
          <a:p>
            <a:pPr>
              <a:lnSpc>
                <a:spcPct val="90000"/>
              </a:lnSpc>
            </a:pPr>
            <a:r>
              <a:rPr lang="ru-RU" sz="4000" dirty="0" smtClean="0">
                <a:solidFill>
                  <a:schemeClr val="folHlink"/>
                </a:solidFill>
                <a:effectLst/>
              </a:rPr>
              <a:t>Не использовать тяжёлую технику</a:t>
            </a:r>
          </a:p>
          <a:p>
            <a:pPr>
              <a:lnSpc>
                <a:spcPct val="90000"/>
              </a:lnSpc>
            </a:pPr>
            <a:r>
              <a:rPr lang="ru-RU" sz="4000" dirty="0" smtClean="0">
                <a:solidFill>
                  <a:schemeClr val="folHlink"/>
                </a:solidFill>
                <a:effectLst/>
              </a:rPr>
              <a:t>Бережно относиться к природным богатствам</a:t>
            </a:r>
            <a:endParaRPr lang="ru-RU" sz="4000" dirty="0">
              <a:solidFill>
                <a:schemeClr val="folHlink"/>
              </a:solidFill>
              <a:effectLst/>
            </a:endParaRPr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/>
          <a:lstStyle/>
          <a:p>
            <a:r>
              <a:rPr lang="ru-RU"/>
              <a:t>Как это отразилось на природе тундры? Отходы промышленных предприятий загрязнили воздух, воду, почву. От буровых установок- ручьи мазута и солярки. Замусоривание( в тундре мусор нельзя закопать в землю, вечная мерзлота выталкивает его на поверхность). Разрушение растительного покрова тундры современными транспортными средствами ( след от вездехода не зарастает несколько лет). Из-за бесконтрольной охоты некоторые животные стали редкими. На численность обитателей тундры влияет фактор беспокойства животных. ( Нефтепроводы, газопроводы).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1093" y="279919"/>
            <a:ext cx="68113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ЭКОЛОГИЧЕСКИЕ ПРОБЛЕМЫ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33400"/>
            <a:ext cx="1600200" cy="2303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25146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09600" y="304800"/>
            <a:ext cx="85344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ru-RU" sz="4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Охраны природы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124200"/>
            <a:ext cx="8610600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>
              <a:buClr>
                <a:srgbClr val="FFC000"/>
              </a:buClr>
              <a:defRPr/>
            </a:pPr>
            <a:r>
              <a:rPr lang="ru-RU" sz="28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внесены </a:t>
            </a:r>
            <a:r>
              <a:rPr lang="ru-RU" sz="28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Красную книгу России редкие животные</a:t>
            </a:r>
            <a:r>
              <a:rPr lang="en-US" sz="28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8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белый журавль (</a:t>
            </a:r>
            <a:r>
              <a:rPr lang="ru-RU" sz="28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стерх</a:t>
            </a:r>
            <a:r>
              <a:rPr lang="ru-RU" sz="28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тундровый лебедь, </a:t>
            </a:r>
            <a:r>
              <a:rPr lang="ru-RU" sz="28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краснозобая</a:t>
            </a:r>
            <a:r>
              <a:rPr lang="ru-RU" sz="28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казарка, кречет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5600" y="1143000"/>
            <a:ext cx="4572000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Clr>
                <a:srgbClr val="FFC000"/>
              </a:buClr>
              <a:defRPr/>
            </a:pPr>
            <a:r>
              <a:rPr lang="ru-RU" sz="28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созданы </a:t>
            </a:r>
            <a:r>
              <a:rPr lang="ru-RU" sz="28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заповедники, например Таймырский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572000"/>
            <a:ext cx="2363542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4572000"/>
            <a:ext cx="2514600" cy="1752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4572000"/>
            <a:ext cx="2438400" cy="1773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:\тундра\люди и хоздеятельность\таймырский заповедник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ТАЙМЫРСКИЙ заповедник - эмблем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15200" y="4267200"/>
            <a:ext cx="1666875" cy="2446973"/>
          </a:xfrm>
          <a:prstGeom prst="ellipse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3178175" cy="1371600"/>
          </a:xfrm>
        </p:spPr>
        <p:txBody>
          <a:bodyPr/>
          <a:lstStyle/>
          <a:p>
            <a:r>
              <a:rPr lang="ru-RU" sz="4000"/>
              <a:t>Редкие звери.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2143116"/>
            <a:ext cx="3538537" cy="871538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4000" dirty="0">
                <a:effectLst/>
                <a:latin typeface="Times New Roman" pitchFamily="18" charset="0"/>
                <a:cs typeface="Times New Roman" pitchFamily="18" charset="0"/>
              </a:rPr>
              <a:t>Овцебык.</a:t>
            </a:r>
          </a:p>
        </p:txBody>
      </p:sp>
      <p:pic>
        <p:nvPicPr>
          <p:cNvPr id="43012" name="Picture 4" descr="ОВЦЕБЫ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429000"/>
            <a:ext cx="4248150" cy="309562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43013" name="Picture 5" descr="ОЛЕН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404813"/>
            <a:ext cx="4751388" cy="34575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5219700" y="4581525"/>
            <a:ext cx="3529013" cy="956288"/>
          </a:xfrm>
          <a:prstGeom prst="rect">
            <a:avLst/>
          </a:prstGeom>
          <a:noFill/>
          <a:ln w="76200">
            <a:noFill/>
            <a:miter lim="800000"/>
            <a:headEnd/>
            <a:tailEnd type="none" w="lg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Дикий северный олень.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  <p:bldP spid="4301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0999"/>
            <a:ext cx="8229600" cy="3645877"/>
          </a:xfrm>
        </p:spPr>
        <p:txBody>
          <a:bodyPr/>
          <a:lstStyle/>
          <a:p>
            <a:r>
              <a:rPr lang="ru-RU" sz="6000" dirty="0" smtClean="0">
                <a:solidFill>
                  <a:srgbClr val="FFC000"/>
                </a:solidFill>
              </a:rPr>
              <a:t>Игра</a:t>
            </a:r>
            <a:br>
              <a:rPr lang="ru-RU" sz="6000" dirty="0" smtClean="0">
                <a:solidFill>
                  <a:srgbClr val="FFC000"/>
                </a:solidFill>
              </a:rPr>
            </a:br>
            <a:r>
              <a:rPr lang="ru-RU" sz="6000" dirty="0" smtClean="0">
                <a:solidFill>
                  <a:srgbClr val="FFC000"/>
                </a:solidFill>
              </a:rPr>
              <a:t> «Найди лишнее»</a:t>
            </a:r>
            <a:endParaRPr lang="ru-RU" sz="6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847180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Text Box 2"/>
          <p:cNvSpPr txBox="1">
            <a:spLocks noChangeArrowheads="1"/>
          </p:cNvSpPr>
          <p:nvPr/>
        </p:nvSpPr>
        <p:spPr bwMode="auto">
          <a:xfrm>
            <a:off x="1822450" y="184150"/>
            <a:ext cx="49101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FFFF"/>
                </a:solidFill>
              </a:rPr>
              <a:t>Кто не живёт в тундре?</a:t>
            </a:r>
          </a:p>
        </p:txBody>
      </p:sp>
      <p:pic>
        <p:nvPicPr>
          <p:cNvPr id="463875" name="Picture 3" descr="Lemming_les_!_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836613"/>
            <a:ext cx="3233738" cy="2462212"/>
          </a:xfrm>
          <a:prstGeom prst="rect">
            <a:avLst/>
          </a:prstGeom>
          <a:noFill/>
        </p:spPr>
      </p:pic>
      <p:pic>
        <p:nvPicPr>
          <p:cNvPr id="463876" name="Picture 4" descr="click?url=http%3A%2F%2Fww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765175"/>
            <a:ext cx="3744912" cy="2333625"/>
          </a:xfrm>
          <a:prstGeom prst="rect">
            <a:avLst/>
          </a:prstGeom>
          <a:noFill/>
        </p:spPr>
      </p:pic>
      <p:pic>
        <p:nvPicPr>
          <p:cNvPr id="463877" name="Picture 5" descr="2685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860800"/>
            <a:ext cx="3240088" cy="2428875"/>
          </a:xfrm>
          <a:prstGeom prst="rect">
            <a:avLst/>
          </a:prstGeom>
          <a:noFill/>
        </p:spPr>
      </p:pic>
      <p:pic>
        <p:nvPicPr>
          <p:cNvPr id="463878" name="Picture 6" descr="tushkanchik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789363"/>
            <a:ext cx="3716338" cy="2474912"/>
          </a:xfrm>
          <a:prstGeom prst="rect">
            <a:avLst/>
          </a:prstGeom>
          <a:noFill/>
        </p:spPr>
      </p:pic>
      <p:sp>
        <p:nvSpPr>
          <p:cNvPr id="463879" name="Text Box 7"/>
          <p:cNvSpPr txBox="1">
            <a:spLocks noChangeArrowheads="1"/>
          </p:cNvSpPr>
          <p:nvPr/>
        </p:nvSpPr>
        <p:spPr bwMode="auto">
          <a:xfrm>
            <a:off x="987425" y="3284538"/>
            <a:ext cx="1497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66"/>
                </a:solidFill>
              </a:rPr>
              <a:t>лемминг</a:t>
            </a:r>
          </a:p>
        </p:txBody>
      </p:sp>
      <p:sp>
        <p:nvSpPr>
          <p:cNvPr id="463880" name="Text Box 8"/>
          <p:cNvSpPr txBox="1">
            <a:spLocks noChangeArrowheads="1"/>
          </p:cNvSpPr>
          <p:nvPr/>
        </p:nvSpPr>
        <p:spPr bwMode="auto">
          <a:xfrm>
            <a:off x="1403350" y="6308725"/>
            <a:ext cx="106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66"/>
                </a:solidFill>
              </a:rPr>
              <a:t>песец</a:t>
            </a:r>
          </a:p>
        </p:txBody>
      </p:sp>
      <p:sp>
        <p:nvSpPr>
          <p:cNvPr id="463881" name="Text Box 9"/>
          <p:cNvSpPr txBox="1">
            <a:spLocks noChangeArrowheads="1"/>
          </p:cNvSpPr>
          <p:nvPr/>
        </p:nvSpPr>
        <p:spPr bwMode="auto">
          <a:xfrm>
            <a:off x="5364163" y="3141663"/>
            <a:ext cx="2687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66"/>
                </a:solidFill>
              </a:rPr>
              <a:t>белая куропатка</a:t>
            </a:r>
          </a:p>
        </p:txBody>
      </p:sp>
      <p:sp>
        <p:nvSpPr>
          <p:cNvPr id="463882" name="Text Box 10"/>
          <p:cNvSpPr txBox="1">
            <a:spLocks noChangeArrowheads="1"/>
          </p:cNvSpPr>
          <p:nvPr/>
        </p:nvSpPr>
        <p:spPr bwMode="auto">
          <a:xfrm>
            <a:off x="6011863" y="6237288"/>
            <a:ext cx="1779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66"/>
                </a:solidFill>
              </a:rPr>
              <a:t>тушканчик</a:t>
            </a:r>
          </a:p>
        </p:txBody>
      </p:sp>
      <p:sp>
        <p:nvSpPr>
          <p:cNvPr id="463883" name="Rectangle 11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/>
          <a:lstStyle/>
          <a:p>
            <a:r>
              <a:rPr lang="ru-RU"/>
              <a:t>Кто не живёт в тундре? Лемминг. Песец. Белая куропатка. Тушканчик.</a:t>
            </a:r>
          </a:p>
        </p:txBody>
      </p:sp>
    </p:spTree>
    <p:extLst>
      <p:ext uri="{BB962C8B-B14F-4D97-AF65-F5344CB8AC3E}">
        <p14:creationId xmlns:p14="http://schemas.microsoft.com/office/powerpoint/2010/main" xmlns="" val="231333085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8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Text Box 2"/>
          <p:cNvSpPr txBox="1">
            <a:spLocks noChangeArrowheads="1"/>
          </p:cNvSpPr>
          <p:nvPr/>
        </p:nvSpPr>
        <p:spPr bwMode="auto">
          <a:xfrm>
            <a:off x="1828800" y="111125"/>
            <a:ext cx="5057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FFFF"/>
                </a:solidFill>
              </a:rPr>
              <a:t>Что не растёт в тундре?</a:t>
            </a:r>
          </a:p>
        </p:txBody>
      </p:sp>
      <p:pic>
        <p:nvPicPr>
          <p:cNvPr id="464899" name="Picture 3" descr="click?url=http%3A%2F%2Fyes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836613"/>
            <a:ext cx="2090738" cy="2160587"/>
          </a:xfrm>
          <a:prstGeom prst="rect">
            <a:avLst/>
          </a:prstGeom>
          <a:noFill/>
        </p:spPr>
      </p:pic>
      <p:sp>
        <p:nvSpPr>
          <p:cNvPr id="464900" name="Text Box 4"/>
          <p:cNvSpPr txBox="1">
            <a:spLocks noChangeArrowheads="1"/>
          </p:cNvSpPr>
          <p:nvPr/>
        </p:nvSpPr>
        <p:spPr bwMode="auto">
          <a:xfrm>
            <a:off x="684213" y="2997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66"/>
                </a:solidFill>
              </a:rPr>
              <a:t>дриада</a:t>
            </a:r>
          </a:p>
        </p:txBody>
      </p:sp>
      <p:pic>
        <p:nvPicPr>
          <p:cNvPr id="464901" name="Picture 5" descr="Bagulnik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075" y="3789363"/>
            <a:ext cx="1778000" cy="2295525"/>
          </a:xfrm>
          <a:prstGeom prst="rect">
            <a:avLst/>
          </a:prstGeom>
          <a:noFill/>
        </p:spPr>
      </p:pic>
      <p:sp>
        <p:nvSpPr>
          <p:cNvPr id="464902" name="Text Box 6"/>
          <p:cNvSpPr txBox="1">
            <a:spLocks noChangeArrowheads="1"/>
          </p:cNvSpPr>
          <p:nvPr/>
        </p:nvSpPr>
        <p:spPr bwMode="auto">
          <a:xfrm>
            <a:off x="395288" y="623728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66"/>
                </a:solidFill>
              </a:rPr>
              <a:t>багульник</a:t>
            </a:r>
          </a:p>
        </p:txBody>
      </p:sp>
      <p:pic>
        <p:nvPicPr>
          <p:cNvPr id="464903" name="Picture 7" descr="i?id=8908301&amp;tov=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908050"/>
            <a:ext cx="1906587" cy="2519363"/>
          </a:xfrm>
          <a:prstGeom prst="rect">
            <a:avLst/>
          </a:prstGeom>
          <a:noFill/>
        </p:spPr>
      </p:pic>
      <p:sp>
        <p:nvSpPr>
          <p:cNvPr id="464904" name="Text Box 8"/>
          <p:cNvSpPr txBox="1">
            <a:spLocks noChangeArrowheads="1"/>
          </p:cNvSpPr>
          <p:nvPr/>
        </p:nvSpPr>
        <p:spPr bwMode="auto">
          <a:xfrm>
            <a:off x="5003800" y="3357563"/>
            <a:ext cx="304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66"/>
                </a:solidFill>
              </a:rPr>
              <a:t>горец живородящий</a:t>
            </a:r>
          </a:p>
        </p:txBody>
      </p:sp>
      <p:pic>
        <p:nvPicPr>
          <p:cNvPr id="464905" name="Picture 9" descr="Ду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91013" y="3938588"/>
            <a:ext cx="4097337" cy="2730500"/>
          </a:xfrm>
          <a:prstGeom prst="rect">
            <a:avLst/>
          </a:prstGeom>
          <a:noFill/>
        </p:spPr>
      </p:pic>
      <p:sp>
        <p:nvSpPr>
          <p:cNvPr id="464906" name="Text Box 10"/>
          <p:cNvSpPr txBox="1">
            <a:spLocks noChangeArrowheads="1"/>
          </p:cNvSpPr>
          <p:nvPr/>
        </p:nvSpPr>
        <p:spPr bwMode="auto">
          <a:xfrm>
            <a:off x="4356100" y="4508500"/>
            <a:ext cx="73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66"/>
                </a:solidFill>
              </a:rPr>
              <a:t>дуб</a:t>
            </a:r>
          </a:p>
        </p:txBody>
      </p:sp>
      <p:sp>
        <p:nvSpPr>
          <p:cNvPr id="464907" name="Rectangle 11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/>
          <a:lstStyle/>
          <a:p>
            <a:r>
              <a:rPr lang="ru-RU"/>
              <a:t>Что не растёт в тундре? Дриада. Багульник. Горец живородящий. Дуб.</a:t>
            </a:r>
          </a:p>
        </p:txBody>
      </p:sp>
    </p:spTree>
    <p:extLst>
      <p:ext uri="{BB962C8B-B14F-4D97-AF65-F5344CB8AC3E}">
        <p14:creationId xmlns:p14="http://schemas.microsoft.com/office/powerpoint/2010/main" xmlns="" val="384669538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5310"/>
                </a:solidFill>
              </a:rPr>
              <a:t>Анаграммы</a:t>
            </a:r>
            <a:endParaRPr lang="ru-RU" dirty="0">
              <a:solidFill>
                <a:srgbClr val="C0531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529862"/>
            <a:ext cx="4040188" cy="4596301"/>
          </a:xfrm>
        </p:spPr>
        <p:txBody>
          <a:bodyPr/>
          <a:lstStyle/>
          <a:p>
            <a:pPr lvl="0">
              <a:buNone/>
            </a:pP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</a:rPr>
              <a:t>васо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манглем    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buNone/>
            </a:pP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</a:rPr>
              <a:t>лукик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buNone/>
            </a:pP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</a:rPr>
              <a:t>сецеп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buNone/>
            </a:pP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</a:rPr>
              <a:t>корашом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buNone/>
            </a:pP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</a:rPr>
              <a:t>бигулока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buNone/>
            </a:pP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</a:rPr>
              <a:t>сникаруб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buNone/>
            </a:pP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онель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041775" cy="4525963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rgbClr val="FFFF00"/>
                </a:solidFill>
              </a:rPr>
              <a:t>Сова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FF00"/>
                </a:solidFill>
              </a:rPr>
              <a:t>Лемминг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FF00"/>
                </a:solidFill>
              </a:rPr>
              <a:t>Кулик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FF00"/>
                </a:solidFill>
              </a:rPr>
              <a:t>Песец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FF00"/>
                </a:solidFill>
              </a:rPr>
              <a:t>Морошка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FF00"/>
                </a:solidFill>
              </a:rPr>
              <a:t>Голубика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FF00"/>
                </a:solidFill>
              </a:rPr>
              <a:t>Брусника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FF00"/>
                </a:solidFill>
              </a:rPr>
              <a:t>Олень </a:t>
            </a:r>
          </a:p>
        </p:txBody>
      </p:sp>
    </p:spTree>
    <p:extLst>
      <p:ext uri="{BB962C8B-B14F-4D97-AF65-F5344CB8AC3E}">
        <p14:creationId xmlns:p14="http://schemas.microsoft.com/office/powerpoint/2010/main" xmlns="" val="6665799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37160"/>
            <a:ext cx="9144000" cy="761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5" descr="an1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94413"/>
            <a:ext cx="31242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6" descr="an1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6094413"/>
            <a:ext cx="31242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7" descr="an1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6094413"/>
            <a:ext cx="31242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 descr="11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476250"/>
            <a:ext cx="2016125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9" descr="11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81525"/>
            <a:ext cx="2016125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0" descr="11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27875" y="4292600"/>
            <a:ext cx="2016125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1" descr="11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3375"/>
            <a:ext cx="2016125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12" descr="11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27875" y="260350"/>
            <a:ext cx="2016125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7" name="WordArt 15"/>
          <p:cNvSpPr>
            <a:spLocks noChangeArrowheads="1" noChangeShapeType="1" noTextEdit="1"/>
          </p:cNvSpPr>
          <p:nvPr/>
        </p:nvSpPr>
        <p:spPr bwMode="auto">
          <a:xfrm>
            <a:off x="5867400" y="3903784"/>
            <a:ext cx="2238375" cy="5451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интересно</a:t>
            </a:r>
          </a:p>
        </p:txBody>
      </p:sp>
      <p:sp>
        <p:nvSpPr>
          <p:cNvPr id="39948" name="WordArt 16"/>
          <p:cNvSpPr>
            <a:spLocks noChangeArrowheads="1" noChangeShapeType="1" noTextEdit="1"/>
          </p:cNvSpPr>
          <p:nvPr/>
        </p:nvSpPr>
        <p:spPr bwMode="auto">
          <a:xfrm>
            <a:off x="3492500" y="5516563"/>
            <a:ext cx="1366838" cy="427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плюс</a:t>
            </a:r>
          </a:p>
        </p:txBody>
      </p:sp>
      <p:sp>
        <p:nvSpPr>
          <p:cNvPr id="39949" name="WordArt 17"/>
          <p:cNvSpPr>
            <a:spLocks noChangeArrowheads="1" noChangeShapeType="1" noTextEdit="1"/>
          </p:cNvSpPr>
          <p:nvPr/>
        </p:nvSpPr>
        <p:spPr bwMode="auto">
          <a:xfrm>
            <a:off x="1116013" y="3657600"/>
            <a:ext cx="1655762" cy="5099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минус</a:t>
            </a:r>
          </a:p>
        </p:txBody>
      </p:sp>
      <p:pic>
        <p:nvPicPr>
          <p:cNvPr id="14" name="Рисунок 13" descr="C:\Users\Admin\Desktop\hello_html_m166abff0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7472" y="1276350"/>
            <a:ext cx="8613648" cy="495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0119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152400" y="228600"/>
            <a:ext cx="8839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2041525" y="569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>
            <a:off x="2667000" y="1219200"/>
            <a:ext cx="5181600" cy="1447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ТУНДРА</a:t>
            </a:r>
          </a:p>
        </p:txBody>
      </p:sp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>
            <a:off x="2057400" y="4724400"/>
            <a:ext cx="6629400" cy="155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000"/>
              </a:avLst>
            </a:prstTxWarp>
          </a:bodyPr>
          <a:lstStyle/>
          <a:p>
            <a:pPr algn="ctr"/>
            <a:r>
              <a:rPr lang="ru-RU" sz="3600" i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"БЕСПЛОДНАЯ",</a:t>
            </a:r>
          </a:p>
          <a:p>
            <a:pPr algn="ctr"/>
            <a:r>
              <a:rPr lang="ru-RU" sz="3600" i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"ВРАЖДЕБНАЯ" (ФИН.)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/>
      <p:bldP spid="615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G:\тундра\природа тундры\p02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62000" y="914400"/>
            <a:ext cx="7848600" cy="50167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Знай и береги </a:t>
            </a:r>
          </a:p>
          <a:p>
            <a:pPr algn="ctr">
              <a:defRPr/>
            </a:pPr>
            <a:r>
              <a:rPr lang="ru-RU" sz="8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природу-колыбель</a:t>
            </a:r>
          </a:p>
          <a:p>
            <a:pPr algn="ctr">
              <a:defRPr/>
            </a:pPr>
            <a:r>
              <a:rPr lang="ru-RU" sz="8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человечества!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981075"/>
            <a:ext cx="8396287" cy="4348163"/>
          </a:xfrm>
          <a:ln>
            <a:solidFill>
              <a:schemeClr val="tx1"/>
            </a:solidFill>
          </a:ln>
        </p:spPr>
      </p:pic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611188" y="5661025"/>
            <a:ext cx="431800" cy="43338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611188" y="6237288"/>
            <a:ext cx="431800" cy="4318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1187450" y="5661025"/>
            <a:ext cx="448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BDFFFF"/>
                </a:solidFill>
              </a:rPr>
              <a:t>Зона Арктических пустынь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1187450" y="6092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1187450" y="6237288"/>
            <a:ext cx="233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CC99FF"/>
                </a:solidFill>
              </a:rPr>
              <a:t>Зона Тундры 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1692275" y="333375"/>
            <a:ext cx="617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FFFF00"/>
                </a:solidFill>
              </a:rPr>
              <a:t>Карта России. Природные зоны.</a:t>
            </a:r>
          </a:p>
        </p:txBody>
      </p:sp>
      <p:sp>
        <p:nvSpPr>
          <p:cNvPr id="45072" name="Freeform 16"/>
          <p:cNvSpPr>
            <a:spLocks/>
          </p:cNvSpPr>
          <p:nvPr/>
        </p:nvSpPr>
        <p:spPr bwMode="auto">
          <a:xfrm>
            <a:off x="7812088" y="1557338"/>
            <a:ext cx="398462" cy="984250"/>
          </a:xfrm>
          <a:custGeom>
            <a:avLst/>
            <a:gdLst/>
            <a:ahLst/>
            <a:cxnLst>
              <a:cxn ang="0">
                <a:pos x="71" y="28"/>
              </a:cxn>
              <a:cxn ang="0">
                <a:pos x="108" y="256"/>
              </a:cxn>
              <a:cxn ang="0">
                <a:pos x="53" y="393"/>
              </a:cxn>
              <a:cxn ang="0">
                <a:pos x="62" y="567"/>
              </a:cxn>
              <a:cxn ang="0">
                <a:pos x="108" y="604"/>
              </a:cxn>
              <a:cxn ang="0">
                <a:pos x="117" y="576"/>
              </a:cxn>
              <a:cxn ang="0">
                <a:pos x="126" y="531"/>
              </a:cxn>
              <a:cxn ang="0">
                <a:pos x="162" y="348"/>
              </a:cxn>
              <a:cxn ang="0">
                <a:pos x="172" y="165"/>
              </a:cxn>
              <a:cxn ang="0">
                <a:pos x="236" y="156"/>
              </a:cxn>
              <a:cxn ang="0">
                <a:pos x="190" y="119"/>
              </a:cxn>
              <a:cxn ang="0">
                <a:pos x="153" y="128"/>
              </a:cxn>
              <a:cxn ang="0">
                <a:pos x="162" y="156"/>
              </a:cxn>
              <a:cxn ang="0">
                <a:pos x="135" y="165"/>
              </a:cxn>
              <a:cxn ang="0">
                <a:pos x="126" y="137"/>
              </a:cxn>
              <a:cxn ang="0">
                <a:pos x="135" y="110"/>
              </a:cxn>
              <a:cxn ang="0">
                <a:pos x="117" y="55"/>
              </a:cxn>
              <a:cxn ang="0">
                <a:pos x="126" y="0"/>
              </a:cxn>
            </a:cxnLst>
            <a:rect l="0" t="0" r="r" b="b"/>
            <a:pathLst>
              <a:path w="251" h="620">
                <a:moveTo>
                  <a:pt x="71" y="28"/>
                </a:moveTo>
                <a:cubicBezTo>
                  <a:pt x="96" y="103"/>
                  <a:pt x="87" y="181"/>
                  <a:pt x="108" y="256"/>
                </a:cubicBezTo>
                <a:cubicBezTo>
                  <a:pt x="95" y="365"/>
                  <a:pt x="101" y="321"/>
                  <a:pt x="53" y="393"/>
                </a:cubicBezTo>
                <a:cubicBezTo>
                  <a:pt x="33" y="455"/>
                  <a:pt x="0" y="527"/>
                  <a:pt x="62" y="567"/>
                </a:cubicBezTo>
                <a:cubicBezTo>
                  <a:pt x="68" y="586"/>
                  <a:pt x="70" y="620"/>
                  <a:pt x="108" y="604"/>
                </a:cubicBezTo>
                <a:cubicBezTo>
                  <a:pt x="117" y="600"/>
                  <a:pt x="115" y="586"/>
                  <a:pt x="117" y="576"/>
                </a:cubicBezTo>
                <a:cubicBezTo>
                  <a:pt x="121" y="561"/>
                  <a:pt x="123" y="546"/>
                  <a:pt x="126" y="531"/>
                </a:cubicBezTo>
                <a:cubicBezTo>
                  <a:pt x="132" y="458"/>
                  <a:pt x="123" y="406"/>
                  <a:pt x="162" y="348"/>
                </a:cubicBezTo>
                <a:cubicBezTo>
                  <a:pt x="165" y="287"/>
                  <a:pt x="150" y="222"/>
                  <a:pt x="172" y="165"/>
                </a:cubicBezTo>
                <a:cubicBezTo>
                  <a:pt x="180" y="145"/>
                  <a:pt x="219" y="170"/>
                  <a:pt x="236" y="156"/>
                </a:cubicBezTo>
                <a:cubicBezTo>
                  <a:pt x="251" y="144"/>
                  <a:pt x="209" y="125"/>
                  <a:pt x="190" y="119"/>
                </a:cubicBezTo>
                <a:cubicBezTo>
                  <a:pt x="178" y="122"/>
                  <a:pt x="161" y="118"/>
                  <a:pt x="153" y="128"/>
                </a:cubicBezTo>
                <a:cubicBezTo>
                  <a:pt x="147" y="136"/>
                  <a:pt x="166" y="147"/>
                  <a:pt x="162" y="156"/>
                </a:cubicBezTo>
                <a:cubicBezTo>
                  <a:pt x="158" y="165"/>
                  <a:pt x="144" y="162"/>
                  <a:pt x="135" y="165"/>
                </a:cubicBezTo>
                <a:cubicBezTo>
                  <a:pt x="132" y="156"/>
                  <a:pt x="126" y="147"/>
                  <a:pt x="126" y="137"/>
                </a:cubicBezTo>
                <a:cubicBezTo>
                  <a:pt x="126" y="128"/>
                  <a:pt x="136" y="119"/>
                  <a:pt x="135" y="110"/>
                </a:cubicBezTo>
                <a:cubicBezTo>
                  <a:pt x="133" y="91"/>
                  <a:pt x="117" y="55"/>
                  <a:pt x="117" y="55"/>
                </a:cubicBezTo>
                <a:cubicBezTo>
                  <a:pt x="129" y="19"/>
                  <a:pt x="126" y="37"/>
                  <a:pt x="126" y="0"/>
                </a:cubicBezTo>
              </a:path>
            </a:pathLst>
          </a:cu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73" name="Freeform 17"/>
          <p:cNvSpPr>
            <a:spLocks/>
          </p:cNvSpPr>
          <p:nvPr/>
        </p:nvSpPr>
        <p:spPr bwMode="auto">
          <a:xfrm>
            <a:off x="7954963" y="1247775"/>
            <a:ext cx="319087" cy="377825"/>
          </a:xfrm>
          <a:custGeom>
            <a:avLst/>
            <a:gdLst/>
            <a:ahLst/>
            <a:cxnLst>
              <a:cxn ang="0">
                <a:pos x="127" y="0"/>
              </a:cxn>
              <a:cxn ang="0">
                <a:pos x="45" y="55"/>
              </a:cxn>
              <a:cxn ang="0">
                <a:pos x="36" y="137"/>
              </a:cxn>
              <a:cxn ang="0">
                <a:pos x="45" y="229"/>
              </a:cxn>
              <a:cxn ang="0">
                <a:pos x="72" y="220"/>
              </a:cxn>
              <a:cxn ang="0">
                <a:pos x="54" y="192"/>
              </a:cxn>
              <a:cxn ang="0">
                <a:pos x="82" y="110"/>
              </a:cxn>
              <a:cxn ang="0">
                <a:pos x="54" y="101"/>
              </a:cxn>
              <a:cxn ang="0">
                <a:pos x="91" y="83"/>
              </a:cxn>
              <a:cxn ang="0">
                <a:pos x="200" y="73"/>
              </a:cxn>
              <a:cxn ang="0">
                <a:pos x="191" y="19"/>
              </a:cxn>
              <a:cxn ang="0">
                <a:pos x="155" y="9"/>
              </a:cxn>
              <a:cxn ang="0">
                <a:pos x="127" y="0"/>
              </a:cxn>
            </a:cxnLst>
            <a:rect l="0" t="0" r="r" b="b"/>
            <a:pathLst>
              <a:path w="201" h="238">
                <a:moveTo>
                  <a:pt x="127" y="0"/>
                </a:moveTo>
                <a:cubicBezTo>
                  <a:pt x="112" y="46"/>
                  <a:pt x="92" y="46"/>
                  <a:pt x="45" y="55"/>
                </a:cubicBezTo>
                <a:cubicBezTo>
                  <a:pt x="0" y="85"/>
                  <a:pt x="21" y="91"/>
                  <a:pt x="36" y="137"/>
                </a:cubicBezTo>
                <a:cubicBezTo>
                  <a:pt x="39" y="168"/>
                  <a:pt x="33" y="201"/>
                  <a:pt x="45" y="229"/>
                </a:cubicBezTo>
                <a:cubicBezTo>
                  <a:pt x="49" y="238"/>
                  <a:pt x="70" y="229"/>
                  <a:pt x="72" y="220"/>
                </a:cubicBezTo>
                <a:cubicBezTo>
                  <a:pt x="75" y="209"/>
                  <a:pt x="60" y="201"/>
                  <a:pt x="54" y="192"/>
                </a:cubicBezTo>
                <a:cubicBezTo>
                  <a:pt x="42" y="131"/>
                  <a:pt x="42" y="148"/>
                  <a:pt x="82" y="110"/>
                </a:cubicBezTo>
                <a:cubicBezTo>
                  <a:pt x="73" y="107"/>
                  <a:pt x="51" y="110"/>
                  <a:pt x="54" y="101"/>
                </a:cubicBezTo>
                <a:cubicBezTo>
                  <a:pt x="58" y="88"/>
                  <a:pt x="78" y="86"/>
                  <a:pt x="91" y="83"/>
                </a:cubicBezTo>
                <a:cubicBezTo>
                  <a:pt x="127" y="76"/>
                  <a:pt x="164" y="76"/>
                  <a:pt x="200" y="73"/>
                </a:cubicBezTo>
                <a:cubicBezTo>
                  <a:pt x="197" y="55"/>
                  <a:pt x="201" y="34"/>
                  <a:pt x="191" y="19"/>
                </a:cubicBezTo>
                <a:cubicBezTo>
                  <a:pt x="184" y="9"/>
                  <a:pt x="167" y="13"/>
                  <a:pt x="155" y="9"/>
                </a:cubicBezTo>
                <a:cubicBezTo>
                  <a:pt x="146" y="6"/>
                  <a:pt x="127" y="0"/>
                  <a:pt x="127" y="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96" name="Freeform 40"/>
          <p:cNvSpPr>
            <a:spLocks/>
          </p:cNvSpPr>
          <p:nvPr/>
        </p:nvSpPr>
        <p:spPr bwMode="auto">
          <a:xfrm>
            <a:off x="3879850" y="1335088"/>
            <a:ext cx="563563" cy="377825"/>
          </a:xfrm>
          <a:custGeom>
            <a:avLst/>
            <a:gdLst/>
            <a:ahLst/>
            <a:cxnLst>
              <a:cxn ang="0">
                <a:pos x="217" y="55"/>
              </a:cxn>
              <a:cxn ang="0">
                <a:pos x="143" y="92"/>
              </a:cxn>
              <a:cxn ang="0">
                <a:pos x="107" y="46"/>
              </a:cxn>
              <a:cxn ang="0">
                <a:pos x="98" y="9"/>
              </a:cxn>
              <a:cxn ang="0">
                <a:pos x="70" y="0"/>
              </a:cxn>
              <a:cxn ang="0">
                <a:pos x="34" y="110"/>
              </a:cxn>
              <a:cxn ang="0">
                <a:pos x="70" y="119"/>
              </a:cxn>
              <a:cxn ang="0">
                <a:pos x="125" y="137"/>
              </a:cxn>
              <a:cxn ang="0">
                <a:pos x="207" y="238"/>
              </a:cxn>
              <a:cxn ang="0">
                <a:pos x="281" y="192"/>
              </a:cxn>
              <a:cxn ang="0">
                <a:pos x="281" y="92"/>
              </a:cxn>
              <a:cxn ang="0">
                <a:pos x="235" y="82"/>
              </a:cxn>
              <a:cxn ang="0">
                <a:pos x="217" y="55"/>
              </a:cxn>
            </a:cxnLst>
            <a:rect l="0" t="0" r="r" b="b"/>
            <a:pathLst>
              <a:path w="355" h="238">
                <a:moveTo>
                  <a:pt x="217" y="55"/>
                </a:moveTo>
                <a:cubicBezTo>
                  <a:pt x="165" y="38"/>
                  <a:pt x="157" y="38"/>
                  <a:pt x="143" y="92"/>
                </a:cubicBezTo>
                <a:cubicBezTo>
                  <a:pt x="130" y="78"/>
                  <a:pt x="115" y="64"/>
                  <a:pt x="107" y="46"/>
                </a:cubicBezTo>
                <a:cubicBezTo>
                  <a:pt x="102" y="34"/>
                  <a:pt x="106" y="19"/>
                  <a:pt x="98" y="9"/>
                </a:cubicBezTo>
                <a:cubicBezTo>
                  <a:pt x="92" y="1"/>
                  <a:pt x="79" y="3"/>
                  <a:pt x="70" y="0"/>
                </a:cubicBezTo>
                <a:cubicBezTo>
                  <a:pt x="45" y="26"/>
                  <a:pt x="0" y="69"/>
                  <a:pt x="34" y="110"/>
                </a:cubicBezTo>
                <a:cubicBezTo>
                  <a:pt x="42" y="120"/>
                  <a:pt x="58" y="115"/>
                  <a:pt x="70" y="119"/>
                </a:cubicBezTo>
                <a:cubicBezTo>
                  <a:pt x="88" y="124"/>
                  <a:pt x="125" y="137"/>
                  <a:pt x="125" y="137"/>
                </a:cubicBezTo>
                <a:cubicBezTo>
                  <a:pt x="165" y="179"/>
                  <a:pt x="145" y="217"/>
                  <a:pt x="207" y="238"/>
                </a:cubicBezTo>
                <a:cubicBezTo>
                  <a:pt x="239" y="228"/>
                  <a:pt x="253" y="210"/>
                  <a:pt x="281" y="192"/>
                </a:cubicBezTo>
                <a:cubicBezTo>
                  <a:pt x="304" y="156"/>
                  <a:pt x="355" y="111"/>
                  <a:pt x="281" y="92"/>
                </a:cubicBezTo>
                <a:cubicBezTo>
                  <a:pt x="266" y="88"/>
                  <a:pt x="250" y="85"/>
                  <a:pt x="235" y="82"/>
                </a:cubicBezTo>
                <a:cubicBezTo>
                  <a:pt x="225" y="42"/>
                  <a:pt x="235" y="37"/>
                  <a:pt x="217" y="55"/>
                </a:cubicBez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97" name="Freeform 41"/>
          <p:cNvSpPr>
            <a:spLocks/>
          </p:cNvSpPr>
          <p:nvPr/>
        </p:nvSpPr>
        <p:spPr bwMode="auto">
          <a:xfrm>
            <a:off x="3348038" y="1916113"/>
            <a:ext cx="939800" cy="509587"/>
          </a:xfrm>
          <a:custGeom>
            <a:avLst/>
            <a:gdLst/>
            <a:ahLst/>
            <a:cxnLst>
              <a:cxn ang="0">
                <a:pos x="539" y="28"/>
              </a:cxn>
              <a:cxn ang="0">
                <a:pos x="429" y="37"/>
              </a:cxn>
              <a:cxn ang="0">
                <a:pos x="301" y="1"/>
              </a:cxn>
              <a:cxn ang="0">
                <a:pos x="265" y="10"/>
              </a:cxn>
              <a:cxn ang="0">
                <a:pos x="219" y="55"/>
              </a:cxn>
              <a:cxn ang="0">
                <a:pos x="36" y="110"/>
              </a:cxn>
              <a:cxn ang="0">
                <a:pos x="18" y="129"/>
              </a:cxn>
              <a:cxn ang="0">
                <a:pos x="0" y="183"/>
              </a:cxn>
              <a:cxn ang="0">
                <a:pos x="91" y="321"/>
              </a:cxn>
              <a:cxn ang="0">
                <a:pos x="100" y="238"/>
              </a:cxn>
              <a:cxn ang="0">
                <a:pos x="210" y="183"/>
              </a:cxn>
              <a:cxn ang="0">
                <a:pos x="384" y="138"/>
              </a:cxn>
              <a:cxn ang="0">
                <a:pos x="548" y="129"/>
              </a:cxn>
              <a:cxn ang="0">
                <a:pos x="557" y="74"/>
              </a:cxn>
              <a:cxn ang="0">
                <a:pos x="585" y="65"/>
              </a:cxn>
              <a:cxn ang="0">
                <a:pos x="539" y="28"/>
              </a:cxn>
            </a:cxnLst>
            <a:rect l="0" t="0" r="r" b="b"/>
            <a:pathLst>
              <a:path w="592" h="321">
                <a:moveTo>
                  <a:pt x="539" y="28"/>
                </a:moveTo>
                <a:cubicBezTo>
                  <a:pt x="473" y="7"/>
                  <a:pt x="486" y="0"/>
                  <a:pt x="429" y="37"/>
                </a:cubicBezTo>
                <a:cubicBezTo>
                  <a:pt x="378" y="30"/>
                  <a:pt x="343" y="28"/>
                  <a:pt x="301" y="1"/>
                </a:cubicBezTo>
                <a:cubicBezTo>
                  <a:pt x="289" y="4"/>
                  <a:pt x="275" y="2"/>
                  <a:pt x="265" y="10"/>
                </a:cubicBezTo>
                <a:cubicBezTo>
                  <a:pt x="192" y="71"/>
                  <a:pt x="297" y="30"/>
                  <a:pt x="219" y="55"/>
                </a:cubicBezTo>
                <a:cubicBezTo>
                  <a:pt x="165" y="112"/>
                  <a:pt x="117" y="103"/>
                  <a:pt x="36" y="110"/>
                </a:cubicBezTo>
                <a:cubicBezTo>
                  <a:pt x="30" y="116"/>
                  <a:pt x="22" y="121"/>
                  <a:pt x="18" y="129"/>
                </a:cubicBezTo>
                <a:cubicBezTo>
                  <a:pt x="10" y="146"/>
                  <a:pt x="0" y="183"/>
                  <a:pt x="0" y="183"/>
                </a:cubicBezTo>
                <a:cubicBezTo>
                  <a:pt x="49" y="234"/>
                  <a:pt x="14" y="292"/>
                  <a:pt x="91" y="321"/>
                </a:cubicBezTo>
                <a:cubicBezTo>
                  <a:pt x="112" y="257"/>
                  <a:pt x="115" y="284"/>
                  <a:pt x="100" y="238"/>
                </a:cubicBezTo>
                <a:cubicBezTo>
                  <a:pt x="116" y="191"/>
                  <a:pt x="167" y="193"/>
                  <a:pt x="210" y="183"/>
                </a:cubicBezTo>
                <a:cubicBezTo>
                  <a:pt x="267" y="170"/>
                  <a:pt x="325" y="144"/>
                  <a:pt x="384" y="138"/>
                </a:cubicBezTo>
                <a:cubicBezTo>
                  <a:pt x="439" y="133"/>
                  <a:pt x="493" y="132"/>
                  <a:pt x="548" y="129"/>
                </a:cubicBezTo>
                <a:cubicBezTo>
                  <a:pt x="551" y="111"/>
                  <a:pt x="548" y="90"/>
                  <a:pt x="557" y="74"/>
                </a:cubicBezTo>
                <a:cubicBezTo>
                  <a:pt x="562" y="66"/>
                  <a:pt x="582" y="74"/>
                  <a:pt x="585" y="65"/>
                </a:cubicBezTo>
                <a:cubicBezTo>
                  <a:pt x="592" y="46"/>
                  <a:pt x="539" y="28"/>
                  <a:pt x="539" y="28"/>
                </a:cubicBez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98" name="Freeform 42"/>
          <p:cNvSpPr>
            <a:spLocks/>
          </p:cNvSpPr>
          <p:nvPr/>
        </p:nvSpPr>
        <p:spPr bwMode="auto">
          <a:xfrm>
            <a:off x="4818063" y="1698625"/>
            <a:ext cx="311150" cy="319088"/>
          </a:xfrm>
          <a:custGeom>
            <a:avLst/>
            <a:gdLst/>
            <a:ahLst/>
            <a:cxnLst>
              <a:cxn ang="0">
                <a:pos x="119" y="73"/>
              </a:cxn>
              <a:cxn ang="0">
                <a:pos x="147" y="64"/>
              </a:cxn>
              <a:cxn ang="0">
                <a:pos x="74" y="0"/>
              </a:cxn>
              <a:cxn ang="0">
                <a:pos x="0" y="64"/>
              </a:cxn>
              <a:cxn ang="0">
                <a:pos x="10" y="137"/>
              </a:cxn>
              <a:cxn ang="0">
                <a:pos x="37" y="183"/>
              </a:cxn>
              <a:cxn ang="0">
                <a:pos x="92" y="201"/>
              </a:cxn>
              <a:cxn ang="0">
                <a:pos x="128" y="192"/>
              </a:cxn>
              <a:cxn ang="0">
                <a:pos x="174" y="128"/>
              </a:cxn>
              <a:cxn ang="0">
                <a:pos x="119" y="73"/>
              </a:cxn>
            </a:cxnLst>
            <a:rect l="0" t="0" r="r" b="b"/>
            <a:pathLst>
              <a:path w="196" h="201">
                <a:moveTo>
                  <a:pt x="119" y="73"/>
                </a:moveTo>
                <a:cubicBezTo>
                  <a:pt x="128" y="70"/>
                  <a:pt x="150" y="73"/>
                  <a:pt x="147" y="64"/>
                </a:cubicBezTo>
                <a:cubicBezTo>
                  <a:pt x="140" y="41"/>
                  <a:pt x="96" y="15"/>
                  <a:pt x="74" y="0"/>
                </a:cubicBezTo>
                <a:cubicBezTo>
                  <a:pt x="37" y="12"/>
                  <a:pt x="27" y="37"/>
                  <a:pt x="0" y="64"/>
                </a:cubicBezTo>
                <a:cubicBezTo>
                  <a:pt x="30" y="92"/>
                  <a:pt x="33" y="102"/>
                  <a:pt x="10" y="137"/>
                </a:cubicBezTo>
                <a:cubicBezTo>
                  <a:pt x="16" y="155"/>
                  <a:pt x="18" y="173"/>
                  <a:pt x="37" y="183"/>
                </a:cubicBezTo>
                <a:cubicBezTo>
                  <a:pt x="54" y="192"/>
                  <a:pt x="92" y="201"/>
                  <a:pt x="92" y="201"/>
                </a:cubicBezTo>
                <a:cubicBezTo>
                  <a:pt x="104" y="198"/>
                  <a:pt x="120" y="201"/>
                  <a:pt x="128" y="192"/>
                </a:cubicBezTo>
                <a:cubicBezTo>
                  <a:pt x="196" y="113"/>
                  <a:pt x="106" y="151"/>
                  <a:pt x="174" y="128"/>
                </a:cubicBezTo>
                <a:cubicBezTo>
                  <a:pt x="162" y="109"/>
                  <a:pt x="146" y="73"/>
                  <a:pt x="119" y="73"/>
                </a:cubicBez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99" name="Freeform 43"/>
          <p:cNvSpPr>
            <a:spLocks/>
          </p:cNvSpPr>
          <p:nvPr/>
        </p:nvSpPr>
        <p:spPr bwMode="auto">
          <a:xfrm>
            <a:off x="4810125" y="1889125"/>
            <a:ext cx="531813" cy="412750"/>
          </a:xfrm>
          <a:custGeom>
            <a:avLst/>
            <a:gdLst/>
            <a:ahLst/>
            <a:cxnLst>
              <a:cxn ang="0">
                <a:pos x="197" y="8"/>
              </a:cxn>
              <a:cxn ang="0">
                <a:pos x="161" y="17"/>
              </a:cxn>
              <a:cxn ang="0">
                <a:pos x="170" y="44"/>
              </a:cxn>
              <a:cxn ang="0">
                <a:pos x="152" y="72"/>
              </a:cxn>
              <a:cxn ang="0">
                <a:pos x="115" y="81"/>
              </a:cxn>
              <a:cxn ang="0">
                <a:pos x="152" y="154"/>
              </a:cxn>
              <a:cxn ang="0">
                <a:pos x="33" y="209"/>
              </a:cxn>
              <a:cxn ang="0">
                <a:pos x="5" y="218"/>
              </a:cxn>
              <a:cxn ang="0">
                <a:pos x="51" y="245"/>
              </a:cxn>
              <a:cxn ang="0">
                <a:pos x="133" y="218"/>
              </a:cxn>
              <a:cxn ang="0">
                <a:pos x="152" y="200"/>
              </a:cxn>
              <a:cxn ang="0">
                <a:pos x="261" y="191"/>
              </a:cxn>
              <a:cxn ang="0">
                <a:pos x="335" y="136"/>
              </a:cxn>
              <a:cxn ang="0">
                <a:pos x="243" y="90"/>
              </a:cxn>
              <a:cxn ang="0">
                <a:pos x="225" y="63"/>
              </a:cxn>
              <a:cxn ang="0">
                <a:pos x="216" y="35"/>
              </a:cxn>
              <a:cxn ang="0">
                <a:pos x="197" y="8"/>
              </a:cxn>
            </a:cxnLst>
            <a:rect l="0" t="0" r="r" b="b"/>
            <a:pathLst>
              <a:path w="335" h="260">
                <a:moveTo>
                  <a:pt x="197" y="8"/>
                </a:moveTo>
                <a:cubicBezTo>
                  <a:pt x="185" y="11"/>
                  <a:pt x="168" y="7"/>
                  <a:pt x="161" y="17"/>
                </a:cubicBezTo>
                <a:cubicBezTo>
                  <a:pt x="155" y="25"/>
                  <a:pt x="172" y="35"/>
                  <a:pt x="170" y="44"/>
                </a:cubicBezTo>
                <a:cubicBezTo>
                  <a:pt x="168" y="55"/>
                  <a:pt x="161" y="66"/>
                  <a:pt x="152" y="72"/>
                </a:cubicBezTo>
                <a:cubicBezTo>
                  <a:pt x="141" y="79"/>
                  <a:pt x="127" y="78"/>
                  <a:pt x="115" y="81"/>
                </a:cubicBezTo>
                <a:cubicBezTo>
                  <a:pt x="125" y="111"/>
                  <a:pt x="142" y="124"/>
                  <a:pt x="152" y="154"/>
                </a:cubicBezTo>
                <a:cubicBezTo>
                  <a:pt x="116" y="206"/>
                  <a:pt x="101" y="201"/>
                  <a:pt x="33" y="209"/>
                </a:cubicBezTo>
                <a:cubicBezTo>
                  <a:pt x="24" y="212"/>
                  <a:pt x="8" y="209"/>
                  <a:pt x="5" y="218"/>
                </a:cubicBezTo>
                <a:cubicBezTo>
                  <a:pt x="0" y="232"/>
                  <a:pt x="49" y="244"/>
                  <a:pt x="51" y="245"/>
                </a:cubicBezTo>
                <a:cubicBezTo>
                  <a:pt x="124" y="198"/>
                  <a:pt x="20" y="260"/>
                  <a:pt x="133" y="218"/>
                </a:cubicBezTo>
                <a:cubicBezTo>
                  <a:pt x="141" y="215"/>
                  <a:pt x="143" y="202"/>
                  <a:pt x="152" y="200"/>
                </a:cubicBezTo>
                <a:cubicBezTo>
                  <a:pt x="188" y="192"/>
                  <a:pt x="225" y="194"/>
                  <a:pt x="261" y="191"/>
                </a:cubicBezTo>
                <a:cubicBezTo>
                  <a:pt x="284" y="168"/>
                  <a:pt x="311" y="158"/>
                  <a:pt x="335" y="136"/>
                </a:cubicBezTo>
                <a:cubicBezTo>
                  <a:pt x="286" y="120"/>
                  <a:pt x="221" y="156"/>
                  <a:pt x="243" y="90"/>
                </a:cubicBezTo>
                <a:cubicBezTo>
                  <a:pt x="237" y="81"/>
                  <a:pt x="230" y="73"/>
                  <a:pt x="225" y="63"/>
                </a:cubicBezTo>
                <a:cubicBezTo>
                  <a:pt x="221" y="54"/>
                  <a:pt x="221" y="43"/>
                  <a:pt x="216" y="35"/>
                </a:cubicBezTo>
                <a:cubicBezTo>
                  <a:pt x="195" y="0"/>
                  <a:pt x="197" y="31"/>
                  <a:pt x="197" y="8"/>
                </a:cubicBez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101" name="Freeform 45"/>
          <p:cNvSpPr>
            <a:spLocks/>
          </p:cNvSpPr>
          <p:nvPr/>
        </p:nvSpPr>
        <p:spPr bwMode="auto">
          <a:xfrm>
            <a:off x="5940425" y="1844675"/>
            <a:ext cx="523875" cy="352425"/>
          </a:xfrm>
          <a:custGeom>
            <a:avLst/>
            <a:gdLst/>
            <a:ahLst/>
            <a:cxnLst>
              <a:cxn ang="0">
                <a:pos x="310" y="36"/>
              </a:cxn>
              <a:cxn ang="0">
                <a:pos x="283" y="18"/>
              </a:cxn>
              <a:cxn ang="0">
                <a:pos x="228" y="0"/>
              </a:cxn>
              <a:cxn ang="0">
                <a:pos x="209" y="18"/>
              </a:cxn>
              <a:cxn ang="0">
                <a:pos x="219" y="46"/>
              </a:cxn>
              <a:cxn ang="0">
                <a:pos x="118" y="64"/>
              </a:cxn>
              <a:cxn ang="0">
                <a:pos x="8" y="100"/>
              </a:cxn>
              <a:cxn ang="0">
                <a:pos x="27" y="119"/>
              </a:cxn>
              <a:cxn ang="0">
                <a:pos x="72" y="155"/>
              </a:cxn>
              <a:cxn ang="0">
                <a:pos x="173" y="192"/>
              </a:cxn>
              <a:cxn ang="0">
                <a:pos x="310" y="119"/>
              </a:cxn>
              <a:cxn ang="0">
                <a:pos x="301" y="82"/>
              </a:cxn>
              <a:cxn ang="0">
                <a:pos x="328" y="55"/>
              </a:cxn>
              <a:cxn ang="0">
                <a:pos x="310" y="36"/>
              </a:cxn>
            </a:cxnLst>
            <a:rect l="0" t="0" r="r" b="b"/>
            <a:pathLst>
              <a:path w="330" h="222">
                <a:moveTo>
                  <a:pt x="310" y="36"/>
                </a:moveTo>
                <a:cubicBezTo>
                  <a:pt x="301" y="30"/>
                  <a:pt x="293" y="22"/>
                  <a:pt x="283" y="18"/>
                </a:cubicBezTo>
                <a:cubicBezTo>
                  <a:pt x="265" y="10"/>
                  <a:pt x="228" y="0"/>
                  <a:pt x="228" y="0"/>
                </a:cubicBezTo>
                <a:cubicBezTo>
                  <a:pt x="222" y="6"/>
                  <a:pt x="211" y="9"/>
                  <a:pt x="209" y="18"/>
                </a:cubicBezTo>
                <a:cubicBezTo>
                  <a:pt x="207" y="28"/>
                  <a:pt x="226" y="39"/>
                  <a:pt x="219" y="46"/>
                </a:cubicBezTo>
                <a:cubicBezTo>
                  <a:pt x="217" y="48"/>
                  <a:pt x="129" y="62"/>
                  <a:pt x="118" y="64"/>
                </a:cubicBezTo>
                <a:cubicBezTo>
                  <a:pt x="74" y="130"/>
                  <a:pt x="137" y="50"/>
                  <a:pt x="8" y="100"/>
                </a:cubicBezTo>
                <a:cubicBezTo>
                  <a:pt x="0" y="103"/>
                  <a:pt x="21" y="112"/>
                  <a:pt x="27" y="119"/>
                </a:cubicBezTo>
                <a:cubicBezTo>
                  <a:pt x="57" y="156"/>
                  <a:pt x="29" y="141"/>
                  <a:pt x="72" y="155"/>
                </a:cubicBezTo>
                <a:cubicBezTo>
                  <a:pt x="88" y="222"/>
                  <a:pt x="106" y="201"/>
                  <a:pt x="173" y="192"/>
                </a:cubicBezTo>
                <a:cubicBezTo>
                  <a:pt x="225" y="112"/>
                  <a:pt x="211" y="135"/>
                  <a:pt x="310" y="119"/>
                </a:cubicBezTo>
                <a:cubicBezTo>
                  <a:pt x="307" y="107"/>
                  <a:pt x="298" y="94"/>
                  <a:pt x="301" y="82"/>
                </a:cubicBezTo>
                <a:cubicBezTo>
                  <a:pt x="304" y="70"/>
                  <a:pt x="326" y="67"/>
                  <a:pt x="328" y="55"/>
                </a:cubicBezTo>
                <a:cubicBezTo>
                  <a:pt x="330" y="46"/>
                  <a:pt x="310" y="36"/>
                  <a:pt x="310" y="36"/>
                </a:cubicBez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102" name="Freeform 46"/>
          <p:cNvSpPr>
            <a:spLocks/>
          </p:cNvSpPr>
          <p:nvPr/>
        </p:nvSpPr>
        <p:spPr bwMode="auto">
          <a:xfrm>
            <a:off x="7283450" y="1203325"/>
            <a:ext cx="219075" cy="217488"/>
          </a:xfrm>
          <a:custGeom>
            <a:avLst/>
            <a:gdLst/>
            <a:ahLst/>
            <a:cxnLst>
              <a:cxn ang="0">
                <a:pos x="57" y="1"/>
              </a:cxn>
              <a:cxn ang="0">
                <a:pos x="2" y="37"/>
              </a:cxn>
              <a:cxn ang="0">
                <a:pos x="20" y="65"/>
              </a:cxn>
              <a:cxn ang="0">
                <a:pos x="93" y="120"/>
              </a:cxn>
              <a:cxn ang="0">
                <a:pos x="84" y="37"/>
              </a:cxn>
              <a:cxn ang="0">
                <a:pos x="75" y="10"/>
              </a:cxn>
              <a:cxn ang="0">
                <a:pos x="57" y="1"/>
              </a:cxn>
            </a:cxnLst>
            <a:rect l="0" t="0" r="r" b="b"/>
            <a:pathLst>
              <a:path w="138" h="137">
                <a:moveTo>
                  <a:pt x="57" y="1"/>
                </a:moveTo>
                <a:cubicBezTo>
                  <a:pt x="40" y="6"/>
                  <a:pt x="6" y="13"/>
                  <a:pt x="2" y="37"/>
                </a:cubicBezTo>
                <a:cubicBezTo>
                  <a:pt x="0" y="48"/>
                  <a:pt x="14" y="56"/>
                  <a:pt x="20" y="65"/>
                </a:cubicBezTo>
                <a:cubicBezTo>
                  <a:pt x="31" y="135"/>
                  <a:pt x="25" y="137"/>
                  <a:pt x="93" y="120"/>
                </a:cubicBezTo>
                <a:cubicBezTo>
                  <a:pt x="127" y="85"/>
                  <a:pt x="138" y="57"/>
                  <a:pt x="84" y="37"/>
                </a:cubicBezTo>
                <a:cubicBezTo>
                  <a:pt x="81" y="28"/>
                  <a:pt x="82" y="17"/>
                  <a:pt x="75" y="10"/>
                </a:cubicBezTo>
                <a:cubicBezTo>
                  <a:pt x="65" y="0"/>
                  <a:pt x="30" y="1"/>
                  <a:pt x="57" y="1"/>
                </a:cubicBez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95" name="Freeform 39"/>
          <p:cNvSpPr>
            <a:spLocks/>
          </p:cNvSpPr>
          <p:nvPr/>
        </p:nvSpPr>
        <p:spPr bwMode="auto">
          <a:xfrm>
            <a:off x="2627313" y="1557338"/>
            <a:ext cx="5113337" cy="1439862"/>
          </a:xfrm>
          <a:custGeom>
            <a:avLst/>
            <a:gdLst/>
            <a:ahLst/>
            <a:cxnLst>
              <a:cxn ang="0">
                <a:pos x="27" y="129"/>
              </a:cxn>
              <a:cxn ang="0">
                <a:pos x="0" y="284"/>
              </a:cxn>
              <a:cxn ang="0">
                <a:pos x="36" y="357"/>
              </a:cxn>
              <a:cxn ang="0">
                <a:pos x="164" y="513"/>
              </a:cxn>
              <a:cxn ang="0">
                <a:pos x="448" y="586"/>
              </a:cxn>
              <a:cxn ang="0">
                <a:pos x="484" y="659"/>
              </a:cxn>
              <a:cxn ang="0">
                <a:pos x="585" y="613"/>
              </a:cxn>
              <a:cxn ang="0">
                <a:pos x="658" y="696"/>
              </a:cxn>
              <a:cxn ang="0">
                <a:pos x="722" y="869"/>
              </a:cxn>
              <a:cxn ang="0">
                <a:pos x="887" y="805"/>
              </a:cxn>
              <a:cxn ang="0">
                <a:pos x="951" y="860"/>
              </a:cxn>
              <a:cxn ang="0">
                <a:pos x="1079" y="723"/>
              </a:cxn>
              <a:cxn ang="0">
                <a:pos x="1389" y="641"/>
              </a:cxn>
              <a:cxn ang="0">
                <a:pos x="1499" y="559"/>
              </a:cxn>
              <a:cxn ang="0">
                <a:pos x="1618" y="504"/>
              </a:cxn>
              <a:cxn ang="0">
                <a:pos x="1719" y="495"/>
              </a:cxn>
              <a:cxn ang="0">
                <a:pos x="1655" y="549"/>
              </a:cxn>
              <a:cxn ang="0">
                <a:pos x="1618" y="595"/>
              </a:cxn>
              <a:cxn ang="0">
                <a:pos x="1865" y="623"/>
              </a:cxn>
              <a:cxn ang="0">
                <a:pos x="2057" y="613"/>
              </a:cxn>
              <a:cxn ang="0">
                <a:pos x="2267" y="595"/>
              </a:cxn>
              <a:cxn ang="0">
                <a:pos x="2359" y="632"/>
              </a:cxn>
              <a:cxn ang="0">
                <a:pos x="2441" y="559"/>
              </a:cxn>
              <a:cxn ang="0">
                <a:pos x="2523" y="485"/>
              </a:cxn>
              <a:cxn ang="0">
                <a:pos x="2770" y="467"/>
              </a:cxn>
              <a:cxn ang="0">
                <a:pos x="2898" y="339"/>
              </a:cxn>
              <a:cxn ang="0">
                <a:pos x="2999" y="266"/>
              </a:cxn>
              <a:cxn ang="0">
                <a:pos x="3127" y="193"/>
              </a:cxn>
              <a:cxn ang="0">
                <a:pos x="3236" y="47"/>
              </a:cxn>
              <a:cxn ang="0">
                <a:pos x="3127" y="1"/>
              </a:cxn>
              <a:cxn ang="0">
                <a:pos x="3035" y="37"/>
              </a:cxn>
              <a:cxn ang="0">
                <a:pos x="2889" y="184"/>
              </a:cxn>
              <a:cxn ang="0">
                <a:pos x="2807" y="257"/>
              </a:cxn>
              <a:cxn ang="0">
                <a:pos x="2669" y="266"/>
              </a:cxn>
              <a:cxn ang="0">
                <a:pos x="2496" y="367"/>
              </a:cxn>
              <a:cxn ang="0">
                <a:pos x="2450" y="357"/>
              </a:cxn>
              <a:cxn ang="0">
                <a:pos x="2359" y="339"/>
              </a:cxn>
              <a:cxn ang="0">
                <a:pos x="2359" y="431"/>
              </a:cxn>
              <a:cxn ang="0">
                <a:pos x="2313" y="495"/>
              </a:cxn>
              <a:cxn ang="0">
                <a:pos x="2185" y="549"/>
              </a:cxn>
              <a:cxn ang="0">
                <a:pos x="2093" y="431"/>
              </a:cxn>
              <a:cxn ang="0">
                <a:pos x="1984" y="540"/>
              </a:cxn>
              <a:cxn ang="0">
                <a:pos x="1773" y="513"/>
              </a:cxn>
              <a:cxn ang="0">
                <a:pos x="1810" y="394"/>
              </a:cxn>
              <a:cxn ang="0">
                <a:pos x="1554" y="357"/>
              </a:cxn>
              <a:cxn ang="0">
                <a:pos x="1234" y="449"/>
              </a:cxn>
              <a:cxn ang="0">
                <a:pos x="1069" y="540"/>
              </a:cxn>
              <a:cxn ang="0">
                <a:pos x="951" y="577"/>
              </a:cxn>
              <a:cxn ang="0">
                <a:pos x="914" y="623"/>
              </a:cxn>
              <a:cxn ang="0">
                <a:pos x="923" y="549"/>
              </a:cxn>
              <a:cxn ang="0">
                <a:pos x="850" y="476"/>
              </a:cxn>
              <a:cxn ang="0">
                <a:pos x="722" y="595"/>
              </a:cxn>
              <a:cxn ang="0">
                <a:pos x="695" y="677"/>
              </a:cxn>
              <a:cxn ang="0">
                <a:pos x="640" y="641"/>
              </a:cxn>
              <a:cxn ang="0">
                <a:pos x="548" y="495"/>
              </a:cxn>
              <a:cxn ang="0">
                <a:pos x="402" y="495"/>
              </a:cxn>
              <a:cxn ang="0">
                <a:pos x="329" y="394"/>
              </a:cxn>
              <a:cxn ang="0">
                <a:pos x="274" y="440"/>
              </a:cxn>
              <a:cxn ang="0">
                <a:pos x="146" y="476"/>
              </a:cxn>
              <a:cxn ang="0">
                <a:pos x="146" y="348"/>
              </a:cxn>
              <a:cxn ang="0">
                <a:pos x="119" y="321"/>
              </a:cxn>
              <a:cxn ang="0">
                <a:pos x="27" y="37"/>
              </a:cxn>
            </a:cxnLst>
            <a:rect l="0" t="0" r="r" b="b"/>
            <a:pathLst>
              <a:path w="3245" h="878">
                <a:moveTo>
                  <a:pt x="27" y="37"/>
                </a:moveTo>
                <a:cubicBezTo>
                  <a:pt x="7" y="100"/>
                  <a:pt x="27" y="23"/>
                  <a:pt x="27" y="129"/>
                </a:cubicBezTo>
                <a:cubicBezTo>
                  <a:pt x="27" y="162"/>
                  <a:pt x="24" y="196"/>
                  <a:pt x="18" y="229"/>
                </a:cubicBezTo>
                <a:cubicBezTo>
                  <a:pt x="15" y="248"/>
                  <a:pt x="0" y="284"/>
                  <a:pt x="0" y="284"/>
                </a:cubicBezTo>
                <a:cubicBezTo>
                  <a:pt x="3" y="302"/>
                  <a:pt x="1" y="322"/>
                  <a:pt x="9" y="339"/>
                </a:cubicBezTo>
                <a:cubicBezTo>
                  <a:pt x="14" y="349"/>
                  <a:pt x="34" y="346"/>
                  <a:pt x="36" y="357"/>
                </a:cubicBezTo>
                <a:cubicBezTo>
                  <a:pt x="46" y="405"/>
                  <a:pt x="14" y="466"/>
                  <a:pt x="45" y="504"/>
                </a:cubicBezTo>
                <a:cubicBezTo>
                  <a:pt x="70" y="535"/>
                  <a:pt x="124" y="510"/>
                  <a:pt x="164" y="513"/>
                </a:cubicBezTo>
                <a:cubicBezTo>
                  <a:pt x="233" y="535"/>
                  <a:pt x="306" y="527"/>
                  <a:pt x="375" y="549"/>
                </a:cubicBezTo>
                <a:cubicBezTo>
                  <a:pt x="406" y="582"/>
                  <a:pt x="385" y="565"/>
                  <a:pt x="448" y="586"/>
                </a:cubicBezTo>
                <a:cubicBezTo>
                  <a:pt x="457" y="589"/>
                  <a:pt x="475" y="595"/>
                  <a:pt x="475" y="595"/>
                </a:cubicBezTo>
                <a:cubicBezTo>
                  <a:pt x="478" y="616"/>
                  <a:pt x="474" y="640"/>
                  <a:pt x="484" y="659"/>
                </a:cubicBezTo>
                <a:cubicBezTo>
                  <a:pt x="488" y="668"/>
                  <a:pt x="503" y="671"/>
                  <a:pt x="512" y="668"/>
                </a:cubicBezTo>
                <a:cubicBezTo>
                  <a:pt x="546" y="657"/>
                  <a:pt x="563" y="636"/>
                  <a:pt x="585" y="613"/>
                </a:cubicBezTo>
                <a:cubicBezTo>
                  <a:pt x="637" y="668"/>
                  <a:pt x="571" y="592"/>
                  <a:pt x="612" y="659"/>
                </a:cubicBezTo>
                <a:cubicBezTo>
                  <a:pt x="619" y="671"/>
                  <a:pt x="649" y="689"/>
                  <a:pt x="658" y="696"/>
                </a:cubicBezTo>
                <a:cubicBezTo>
                  <a:pt x="672" y="738"/>
                  <a:pt x="666" y="831"/>
                  <a:pt x="685" y="860"/>
                </a:cubicBezTo>
                <a:cubicBezTo>
                  <a:pt x="692" y="871"/>
                  <a:pt x="710" y="866"/>
                  <a:pt x="722" y="869"/>
                </a:cubicBezTo>
                <a:cubicBezTo>
                  <a:pt x="822" y="860"/>
                  <a:pt x="830" y="878"/>
                  <a:pt x="850" y="796"/>
                </a:cubicBezTo>
                <a:cubicBezTo>
                  <a:pt x="862" y="799"/>
                  <a:pt x="878" y="796"/>
                  <a:pt x="887" y="805"/>
                </a:cubicBezTo>
                <a:cubicBezTo>
                  <a:pt x="896" y="814"/>
                  <a:pt x="886" y="834"/>
                  <a:pt x="896" y="842"/>
                </a:cubicBezTo>
                <a:cubicBezTo>
                  <a:pt x="911" y="855"/>
                  <a:pt x="951" y="860"/>
                  <a:pt x="951" y="860"/>
                </a:cubicBezTo>
                <a:cubicBezTo>
                  <a:pt x="996" y="830"/>
                  <a:pt x="1013" y="821"/>
                  <a:pt x="1042" y="778"/>
                </a:cubicBezTo>
                <a:cubicBezTo>
                  <a:pt x="1067" y="674"/>
                  <a:pt x="1028" y="797"/>
                  <a:pt x="1079" y="723"/>
                </a:cubicBezTo>
                <a:cubicBezTo>
                  <a:pt x="1083" y="717"/>
                  <a:pt x="1097" y="642"/>
                  <a:pt x="1097" y="641"/>
                </a:cubicBezTo>
                <a:cubicBezTo>
                  <a:pt x="1138" y="643"/>
                  <a:pt x="1314" y="661"/>
                  <a:pt x="1389" y="641"/>
                </a:cubicBezTo>
                <a:cubicBezTo>
                  <a:pt x="1393" y="640"/>
                  <a:pt x="1423" y="607"/>
                  <a:pt x="1426" y="604"/>
                </a:cubicBezTo>
                <a:cubicBezTo>
                  <a:pt x="1449" y="585"/>
                  <a:pt x="1471" y="568"/>
                  <a:pt x="1499" y="559"/>
                </a:cubicBezTo>
                <a:cubicBezTo>
                  <a:pt x="1529" y="539"/>
                  <a:pt x="1557" y="533"/>
                  <a:pt x="1591" y="522"/>
                </a:cubicBezTo>
                <a:cubicBezTo>
                  <a:pt x="1600" y="516"/>
                  <a:pt x="1608" y="508"/>
                  <a:pt x="1618" y="504"/>
                </a:cubicBezTo>
                <a:cubicBezTo>
                  <a:pt x="1636" y="496"/>
                  <a:pt x="1673" y="485"/>
                  <a:pt x="1673" y="485"/>
                </a:cubicBezTo>
                <a:cubicBezTo>
                  <a:pt x="1688" y="488"/>
                  <a:pt x="1708" y="484"/>
                  <a:pt x="1719" y="495"/>
                </a:cubicBezTo>
                <a:cubicBezTo>
                  <a:pt x="1725" y="501"/>
                  <a:pt x="1706" y="506"/>
                  <a:pt x="1700" y="513"/>
                </a:cubicBezTo>
                <a:cubicBezTo>
                  <a:pt x="1669" y="550"/>
                  <a:pt x="1699" y="534"/>
                  <a:pt x="1655" y="549"/>
                </a:cubicBezTo>
                <a:cubicBezTo>
                  <a:pt x="1652" y="558"/>
                  <a:pt x="1651" y="569"/>
                  <a:pt x="1645" y="577"/>
                </a:cubicBezTo>
                <a:cubicBezTo>
                  <a:pt x="1638" y="585"/>
                  <a:pt x="1613" y="585"/>
                  <a:pt x="1618" y="595"/>
                </a:cubicBezTo>
                <a:cubicBezTo>
                  <a:pt x="1628" y="615"/>
                  <a:pt x="1673" y="632"/>
                  <a:pt x="1673" y="632"/>
                </a:cubicBezTo>
                <a:cubicBezTo>
                  <a:pt x="1737" y="629"/>
                  <a:pt x="1803" y="637"/>
                  <a:pt x="1865" y="623"/>
                </a:cubicBezTo>
                <a:cubicBezTo>
                  <a:pt x="1895" y="616"/>
                  <a:pt x="1909" y="578"/>
                  <a:pt x="1938" y="568"/>
                </a:cubicBezTo>
                <a:cubicBezTo>
                  <a:pt x="1955" y="620"/>
                  <a:pt x="2003" y="607"/>
                  <a:pt x="2057" y="613"/>
                </a:cubicBezTo>
                <a:cubicBezTo>
                  <a:pt x="2100" y="610"/>
                  <a:pt x="2143" y="611"/>
                  <a:pt x="2185" y="604"/>
                </a:cubicBezTo>
                <a:cubicBezTo>
                  <a:pt x="2289" y="586"/>
                  <a:pt x="2095" y="567"/>
                  <a:pt x="2267" y="595"/>
                </a:cubicBezTo>
                <a:cubicBezTo>
                  <a:pt x="2307" y="620"/>
                  <a:pt x="2292" y="633"/>
                  <a:pt x="2331" y="659"/>
                </a:cubicBezTo>
                <a:cubicBezTo>
                  <a:pt x="2340" y="650"/>
                  <a:pt x="2352" y="643"/>
                  <a:pt x="2359" y="632"/>
                </a:cubicBezTo>
                <a:cubicBezTo>
                  <a:pt x="2373" y="612"/>
                  <a:pt x="2361" y="592"/>
                  <a:pt x="2386" y="577"/>
                </a:cubicBezTo>
                <a:cubicBezTo>
                  <a:pt x="2402" y="567"/>
                  <a:pt x="2441" y="559"/>
                  <a:pt x="2441" y="559"/>
                </a:cubicBezTo>
                <a:cubicBezTo>
                  <a:pt x="2491" y="571"/>
                  <a:pt x="2494" y="594"/>
                  <a:pt x="2523" y="549"/>
                </a:cubicBezTo>
                <a:cubicBezTo>
                  <a:pt x="2518" y="533"/>
                  <a:pt x="2502" y="500"/>
                  <a:pt x="2523" y="485"/>
                </a:cubicBezTo>
                <a:cubicBezTo>
                  <a:pt x="2538" y="474"/>
                  <a:pt x="2559" y="477"/>
                  <a:pt x="2578" y="476"/>
                </a:cubicBezTo>
                <a:cubicBezTo>
                  <a:pt x="2642" y="471"/>
                  <a:pt x="2706" y="470"/>
                  <a:pt x="2770" y="467"/>
                </a:cubicBezTo>
                <a:cubicBezTo>
                  <a:pt x="2796" y="449"/>
                  <a:pt x="2813" y="432"/>
                  <a:pt x="2843" y="421"/>
                </a:cubicBezTo>
                <a:cubicBezTo>
                  <a:pt x="2868" y="383"/>
                  <a:pt x="2859" y="365"/>
                  <a:pt x="2898" y="339"/>
                </a:cubicBezTo>
                <a:cubicBezTo>
                  <a:pt x="2920" y="306"/>
                  <a:pt x="2935" y="306"/>
                  <a:pt x="2971" y="293"/>
                </a:cubicBezTo>
                <a:cubicBezTo>
                  <a:pt x="2980" y="284"/>
                  <a:pt x="2992" y="277"/>
                  <a:pt x="2999" y="266"/>
                </a:cubicBezTo>
                <a:cubicBezTo>
                  <a:pt x="3014" y="244"/>
                  <a:pt x="2998" y="234"/>
                  <a:pt x="3026" y="220"/>
                </a:cubicBezTo>
                <a:cubicBezTo>
                  <a:pt x="3056" y="205"/>
                  <a:pt x="3095" y="199"/>
                  <a:pt x="3127" y="193"/>
                </a:cubicBezTo>
                <a:cubicBezTo>
                  <a:pt x="3146" y="135"/>
                  <a:pt x="3139" y="118"/>
                  <a:pt x="3200" y="101"/>
                </a:cubicBezTo>
                <a:cubicBezTo>
                  <a:pt x="3205" y="96"/>
                  <a:pt x="3245" y="65"/>
                  <a:pt x="3236" y="47"/>
                </a:cubicBezTo>
                <a:cubicBezTo>
                  <a:pt x="3232" y="38"/>
                  <a:pt x="3218" y="40"/>
                  <a:pt x="3209" y="37"/>
                </a:cubicBezTo>
                <a:cubicBezTo>
                  <a:pt x="3141" y="14"/>
                  <a:pt x="3172" y="31"/>
                  <a:pt x="3127" y="1"/>
                </a:cubicBezTo>
                <a:cubicBezTo>
                  <a:pt x="3099" y="4"/>
                  <a:pt x="3070" y="0"/>
                  <a:pt x="3044" y="10"/>
                </a:cubicBezTo>
                <a:cubicBezTo>
                  <a:pt x="3035" y="13"/>
                  <a:pt x="3040" y="29"/>
                  <a:pt x="3035" y="37"/>
                </a:cubicBezTo>
                <a:cubicBezTo>
                  <a:pt x="3020" y="63"/>
                  <a:pt x="2996" y="85"/>
                  <a:pt x="2971" y="101"/>
                </a:cubicBezTo>
                <a:cubicBezTo>
                  <a:pt x="2955" y="149"/>
                  <a:pt x="2938" y="172"/>
                  <a:pt x="2889" y="184"/>
                </a:cubicBezTo>
                <a:cubicBezTo>
                  <a:pt x="2864" y="222"/>
                  <a:pt x="2873" y="240"/>
                  <a:pt x="2834" y="266"/>
                </a:cubicBezTo>
                <a:cubicBezTo>
                  <a:pt x="2825" y="263"/>
                  <a:pt x="2808" y="266"/>
                  <a:pt x="2807" y="257"/>
                </a:cubicBezTo>
                <a:cubicBezTo>
                  <a:pt x="2804" y="238"/>
                  <a:pt x="2825" y="202"/>
                  <a:pt x="2825" y="202"/>
                </a:cubicBezTo>
                <a:cubicBezTo>
                  <a:pt x="2738" y="174"/>
                  <a:pt x="2722" y="216"/>
                  <a:pt x="2669" y="266"/>
                </a:cubicBezTo>
                <a:cubicBezTo>
                  <a:pt x="2651" y="358"/>
                  <a:pt x="2632" y="330"/>
                  <a:pt x="2532" y="321"/>
                </a:cubicBezTo>
                <a:cubicBezTo>
                  <a:pt x="2482" y="304"/>
                  <a:pt x="2483" y="326"/>
                  <a:pt x="2496" y="367"/>
                </a:cubicBezTo>
                <a:cubicBezTo>
                  <a:pt x="2487" y="370"/>
                  <a:pt x="2478" y="378"/>
                  <a:pt x="2468" y="376"/>
                </a:cubicBezTo>
                <a:cubicBezTo>
                  <a:pt x="2459" y="374"/>
                  <a:pt x="2457" y="363"/>
                  <a:pt x="2450" y="357"/>
                </a:cubicBezTo>
                <a:cubicBezTo>
                  <a:pt x="2426" y="337"/>
                  <a:pt x="2423" y="339"/>
                  <a:pt x="2395" y="330"/>
                </a:cubicBezTo>
                <a:cubicBezTo>
                  <a:pt x="2383" y="333"/>
                  <a:pt x="2364" y="328"/>
                  <a:pt x="2359" y="339"/>
                </a:cubicBezTo>
                <a:cubicBezTo>
                  <a:pt x="2354" y="349"/>
                  <a:pt x="2375" y="356"/>
                  <a:pt x="2377" y="367"/>
                </a:cubicBezTo>
                <a:cubicBezTo>
                  <a:pt x="2378" y="374"/>
                  <a:pt x="2362" y="422"/>
                  <a:pt x="2359" y="431"/>
                </a:cubicBezTo>
                <a:cubicBezTo>
                  <a:pt x="2368" y="434"/>
                  <a:pt x="2382" y="431"/>
                  <a:pt x="2386" y="440"/>
                </a:cubicBezTo>
                <a:cubicBezTo>
                  <a:pt x="2404" y="485"/>
                  <a:pt x="2335" y="489"/>
                  <a:pt x="2313" y="495"/>
                </a:cubicBezTo>
                <a:cubicBezTo>
                  <a:pt x="2276" y="519"/>
                  <a:pt x="2286" y="529"/>
                  <a:pt x="2258" y="559"/>
                </a:cubicBezTo>
                <a:cubicBezTo>
                  <a:pt x="2234" y="556"/>
                  <a:pt x="2208" y="557"/>
                  <a:pt x="2185" y="549"/>
                </a:cubicBezTo>
                <a:cubicBezTo>
                  <a:pt x="2148" y="536"/>
                  <a:pt x="2162" y="520"/>
                  <a:pt x="2148" y="495"/>
                </a:cubicBezTo>
                <a:cubicBezTo>
                  <a:pt x="2135" y="473"/>
                  <a:pt x="2112" y="449"/>
                  <a:pt x="2093" y="431"/>
                </a:cubicBezTo>
                <a:cubicBezTo>
                  <a:pt x="2026" y="476"/>
                  <a:pt x="2060" y="463"/>
                  <a:pt x="1993" y="476"/>
                </a:cubicBezTo>
                <a:cubicBezTo>
                  <a:pt x="1990" y="497"/>
                  <a:pt x="1999" y="525"/>
                  <a:pt x="1984" y="540"/>
                </a:cubicBezTo>
                <a:cubicBezTo>
                  <a:pt x="1970" y="554"/>
                  <a:pt x="1900" y="509"/>
                  <a:pt x="1883" y="504"/>
                </a:cubicBezTo>
                <a:cubicBezTo>
                  <a:pt x="1810" y="528"/>
                  <a:pt x="1847" y="525"/>
                  <a:pt x="1773" y="513"/>
                </a:cubicBezTo>
                <a:cubicBezTo>
                  <a:pt x="1759" y="469"/>
                  <a:pt x="1769" y="472"/>
                  <a:pt x="1810" y="458"/>
                </a:cubicBezTo>
                <a:cubicBezTo>
                  <a:pt x="1816" y="440"/>
                  <a:pt x="1831" y="412"/>
                  <a:pt x="1810" y="394"/>
                </a:cubicBezTo>
                <a:cubicBezTo>
                  <a:pt x="1795" y="381"/>
                  <a:pt x="1755" y="376"/>
                  <a:pt x="1755" y="376"/>
                </a:cubicBezTo>
                <a:cubicBezTo>
                  <a:pt x="1701" y="319"/>
                  <a:pt x="1634" y="352"/>
                  <a:pt x="1554" y="357"/>
                </a:cubicBezTo>
                <a:cubicBezTo>
                  <a:pt x="1488" y="427"/>
                  <a:pt x="1509" y="394"/>
                  <a:pt x="1353" y="403"/>
                </a:cubicBezTo>
                <a:cubicBezTo>
                  <a:pt x="1311" y="445"/>
                  <a:pt x="1286" y="432"/>
                  <a:pt x="1234" y="449"/>
                </a:cubicBezTo>
                <a:cubicBezTo>
                  <a:pt x="1259" y="550"/>
                  <a:pt x="1206" y="515"/>
                  <a:pt x="1088" y="522"/>
                </a:cubicBezTo>
                <a:cubicBezTo>
                  <a:pt x="1082" y="528"/>
                  <a:pt x="1073" y="532"/>
                  <a:pt x="1069" y="540"/>
                </a:cubicBezTo>
                <a:cubicBezTo>
                  <a:pt x="1047" y="583"/>
                  <a:pt x="1080" y="584"/>
                  <a:pt x="1033" y="568"/>
                </a:cubicBezTo>
                <a:cubicBezTo>
                  <a:pt x="1006" y="571"/>
                  <a:pt x="973" y="561"/>
                  <a:pt x="951" y="577"/>
                </a:cubicBezTo>
                <a:cubicBezTo>
                  <a:pt x="940" y="585"/>
                  <a:pt x="962" y="602"/>
                  <a:pt x="969" y="613"/>
                </a:cubicBezTo>
                <a:cubicBezTo>
                  <a:pt x="992" y="648"/>
                  <a:pt x="1029" y="637"/>
                  <a:pt x="914" y="623"/>
                </a:cubicBezTo>
                <a:cubicBezTo>
                  <a:pt x="947" y="589"/>
                  <a:pt x="939" y="573"/>
                  <a:pt x="896" y="559"/>
                </a:cubicBezTo>
                <a:cubicBezTo>
                  <a:pt x="905" y="556"/>
                  <a:pt x="916" y="556"/>
                  <a:pt x="923" y="549"/>
                </a:cubicBezTo>
                <a:cubicBezTo>
                  <a:pt x="932" y="539"/>
                  <a:pt x="938" y="505"/>
                  <a:pt x="923" y="495"/>
                </a:cubicBezTo>
                <a:cubicBezTo>
                  <a:pt x="902" y="481"/>
                  <a:pt x="874" y="484"/>
                  <a:pt x="850" y="476"/>
                </a:cubicBezTo>
                <a:cubicBezTo>
                  <a:pt x="803" y="509"/>
                  <a:pt x="801" y="543"/>
                  <a:pt x="740" y="559"/>
                </a:cubicBezTo>
                <a:cubicBezTo>
                  <a:pt x="758" y="614"/>
                  <a:pt x="752" y="564"/>
                  <a:pt x="722" y="595"/>
                </a:cubicBezTo>
                <a:cubicBezTo>
                  <a:pt x="715" y="602"/>
                  <a:pt x="716" y="614"/>
                  <a:pt x="713" y="623"/>
                </a:cubicBezTo>
                <a:cubicBezTo>
                  <a:pt x="729" y="670"/>
                  <a:pt x="725" y="632"/>
                  <a:pt x="695" y="677"/>
                </a:cubicBezTo>
                <a:cubicBezTo>
                  <a:pt x="667" y="719"/>
                  <a:pt x="709" y="697"/>
                  <a:pt x="658" y="714"/>
                </a:cubicBezTo>
                <a:cubicBezTo>
                  <a:pt x="650" y="690"/>
                  <a:pt x="650" y="664"/>
                  <a:pt x="640" y="641"/>
                </a:cubicBezTo>
                <a:cubicBezTo>
                  <a:pt x="633" y="625"/>
                  <a:pt x="615" y="617"/>
                  <a:pt x="603" y="604"/>
                </a:cubicBezTo>
                <a:cubicBezTo>
                  <a:pt x="585" y="550"/>
                  <a:pt x="586" y="532"/>
                  <a:pt x="548" y="495"/>
                </a:cubicBezTo>
                <a:cubicBezTo>
                  <a:pt x="527" y="558"/>
                  <a:pt x="548" y="542"/>
                  <a:pt x="503" y="559"/>
                </a:cubicBezTo>
                <a:cubicBezTo>
                  <a:pt x="462" y="544"/>
                  <a:pt x="440" y="514"/>
                  <a:pt x="402" y="495"/>
                </a:cubicBezTo>
                <a:cubicBezTo>
                  <a:pt x="393" y="490"/>
                  <a:pt x="356" y="479"/>
                  <a:pt x="347" y="476"/>
                </a:cubicBezTo>
                <a:cubicBezTo>
                  <a:pt x="368" y="433"/>
                  <a:pt x="384" y="412"/>
                  <a:pt x="329" y="394"/>
                </a:cubicBezTo>
                <a:cubicBezTo>
                  <a:pt x="308" y="397"/>
                  <a:pt x="282" y="389"/>
                  <a:pt x="265" y="403"/>
                </a:cubicBezTo>
                <a:cubicBezTo>
                  <a:pt x="255" y="411"/>
                  <a:pt x="264" y="432"/>
                  <a:pt x="274" y="440"/>
                </a:cubicBezTo>
                <a:cubicBezTo>
                  <a:pt x="286" y="450"/>
                  <a:pt x="305" y="446"/>
                  <a:pt x="320" y="449"/>
                </a:cubicBezTo>
                <a:cubicBezTo>
                  <a:pt x="298" y="514"/>
                  <a:pt x="197" y="482"/>
                  <a:pt x="146" y="476"/>
                </a:cubicBezTo>
                <a:cubicBezTo>
                  <a:pt x="173" y="467"/>
                  <a:pt x="212" y="481"/>
                  <a:pt x="228" y="458"/>
                </a:cubicBezTo>
                <a:cubicBezTo>
                  <a:pt x="258" y="416"/>
                  <a:pt x="181" y="360"/>
                  <a:pt x="146" y="348"/>
                </a:cubicBezTo>
                <a:cubicBezTo>
                  <a:pt x="130" y="399"/>
                  <a:pt x="138" y="408"/>
                  <a:pt x="82" y="394"/>
                </a:cubicBezTo>
                <a:cubicBezTo>
                  <a:pt x="92" y="365"/>
                  <a:pt x="108" y="350"/>
                  <a:pt x="119" y="321"/>
                </a:cubicBezTo>
                <a:cubicBezTo>
                  <a:pt x="125" y="258"/>
                  <a:pt x="136" y="208"/>
                  <a:pt x="119" y="147"/>
                </a:cubicBezTo>
                <a:cubicBezTo>
                  <a:pt x="106" y="101"/>
                  <a:pt x="47" y="80"/>
                  <a:pt x="27" y="37"/>
                </a:cubicBezTo>
                <a:close/>
              </a:path>
            </a:pathLst>
          </a:cu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5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 animBg="1"/>
      <p:bldP spid="45067" grpId="0" animBg="1"/>
      <p:bldP spid="45068" grpId="0"/>
      <p:bldP spid="45070" grpId="0"/>
      <p:bldP spid="45072" grpId="0" animBg="1"/>
      <p:bldP spid="45073" grpId="0" animBg="1"/>
      <p:bldP spid="45096" grpId="0" animBg="1"/>
      <p:bldP spid="45097" grpId="0" animBg="1"/>
      <p:bldP spid="45098" grpId="0" animBg="1"/>
      <p:bldP spid="45099" grpId="0" animBg="1"/>
      <p:bldP spid="45101" grpId="0" animBg="1"/>
      <p:bldP spid="45102" grpId="0" animBg="1"/>
      <p:bldP spid="4509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 вот как одеваются коренные жители тундры.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5" descr="Оленеводы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06107" y="2524125"/>
            <a:ext cx="3921369" cy="401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dmin\Desktop\Mansi-v-traditsionnyh-odezhdah-ryadom-s-traditsionnym-zhilishhem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204" y="1763486"/>
            <a:ext cx="4273549" cy="401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146" name="Picture 2" descr="Тунд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88913"/>
            <a:ext cx="7056438" cy="5295900"/>
          </a:xfrm>
          <a:prstGeom prst="rect">
            <a:avLst/>
          </a:prstGeom>
          <a:noFill/>
        </p:spPr>
      </p:pic>
      <p:sp>
        <p:nvSpPr>
          <p:cNvPr id="390147" name="Text Box 3"/>
          <p:cNvSpPr txBox="1">
            <a:spLocks noChangeArrowheads="1"/>
          </p:cNvSpPr>
          <p:nvPr/>
        </p:nvSpPr>
        <p:spPr bwMode="auto">
          <a:xfrm>
            <a:off x="250825" y="5516563"/>
            <a:ext cx="85169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>
                <a:solidFill>
                  <a:schemeClr val="folHlink"/>
                </a:solidFill>
              </a:rPr>
              <a:t>Зима в тундре долгая и очень суровая ( мороз  до – 50). В середине зимы примерно 2 месяца длится полярная ночь. На небе можно увидеть полярные сияния.</a:t>
            </a:r>
          </a:p>
        </p:txBody>
      </p:sp>
      <p:sp>
        <p:nvSpPr>
          <p:cNvPr id="390148" name="Rectangle 4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/>
          <a:lstStyle/>
          <a:p>
            <a:r>
              <a:rPr lang="ru-RU"/>
              <a:t>Зима в тундре долгая и очень суровая ( мороз до – 50). В середине зимы примерно 2 месяца длится полярная ночь. На небе можно увидеть полярные сияния.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768</TotalTime>
  <Words>1404</Words>
  <Application>Microsoft Office PowerPoint</Application>
  <PresentationFormat>Экран (4:3)</PresentationFormat>
  <Paragraphs>258</Paragraphs>
  <Slides>60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Текстура</vt:lpstr>
      <vt:lpstr>Слайд 1</vt:lpstr>
      <vt:lpstr>Слайд 2</vt:lpstr>
      <vt:lpstr>Тест</vt:lpstr>
      <vt:lpstr>Слайд 4</vt:lpstr>
      <vt:lpstr>Слайд 5</vt:lpstr>
      <vt:lpstr>Слайд 6</vt:lpstr>
      <vt:lpstr>Слайд 7</vt:lpstr>
      <vt:lpstr>А вот как одеваются коренные жители тундры.</vt:lpstr>
      <vt:lpstr>Зима в тундре долгая и очень суровая ( мороз до – 50). В середине зимы примерно 2 месяца длится полярная ночь. На небе можно увидеть полярные сияния.</vt:lpstr>
      <vt:lpstr>Слайд 10</vt:lpstr>
      <vt:lpstr>В тундре постоянно дуют очень сильные ветры. Зимой нередко бывает пурга и скорость ветра достигает 30—40 м в секунду. Взметая тучи снега, сбивая с ног людей и переворачивая нарты с оленями, беснуется пурга на бескрайних просторах тундры. Нередко она продолжается 5—6 дней. Ветры сдувают снег с возвышенностей в лощины, долины рек и оголившаяся земля сильно промерзает.</vt:lpstr>
      <vt:lpstr>За короткое лето поверхность тундры оттаивает примерно на 50 см в глубину, а ниже ( почти 500 м) лежит слой многолетней мерзлоты, который никогда не оттаивает.</vt:lpstr>
      <vt:lpstr>Слайд 13</vt:lpstr>
      <vt:lpstr>Многолетняя мерзлота не пропускает дождевую и талую воду на глубину. А с поверхности вода испаряется медленно из-за низкой температуры. Поэтому в тундре много болот и озёр, а почва влажная.</vt:lpstr>
      <vt:lpstr>Слайд 15</vt:lpstr>
      <vt:lpstr>ботаники</vt:lpstr>
      <vt:lpstr>Слайд 17</vt:lpstr>
      <vt:lpstr>Ягель- олений мох.</vt:lpstr>
      <vt:lpstr>Зелёный мох. Торфяные мхи.</vt:lpstr>
      <vt:lpstr>Арктическая красная толокнянка. Справа — лишайник кладония.</vt:lpstr>
      <vt:lpstr>В короткие месяцы лета тундра превращается в цветочный и ягодный сад. Она пестрит яркими венчиками лепестков, огоньками светятся бусинки брусники, клюквы, морошки, голубеет сизоватая голубика. Не хватило бы и вдесятеро большего, чем теперь, населения, чтобы успеть собрать и сберечь урожаи съедобных ягод!</vt:lpstr>
      <vt:lpstr>Клюква.</vt:lpstr>
      <vt:lpstr>Морошка.</vt:lpstr>
      <vt:lpstr>Брусника.</vt:lpstr>
      <vt:lpstr>Черника.</vt:lpstr>
      <vt:lpstr>Голубика.</vt:lpstr>
      <vt:lpstr>Новосиверсия ледяная, арктическая роза.</vt:lpstr>
      <vt:lpstr>Карликовая берёза.</vt:lpstr>
      <vt:lpstr>Как приспособлены растения в тундре : карликовые формы растений; их мелкие листья часто свернуты, одеты волосяным покровом, имеют восковой налет ; растения стелятся по земле, образуя подушки; корни расположены близко к поверхности; многие растения в цветущем состоянии переносят заморозки; яркая окраска цветов, привлекает насекомых; растения многолетние.</vt:lpstr>
      <vt:lpstr>Физминутка</vt:lpstr>
      <vt:lpstr>Слайд 31</vt:lpstr>
      <vt:lpstr>Слайд 32</vt:lpstr>
      <vt:lpstr>Слайд 33</vt:lpstr>
      <vt:lpstr>Белая куропатка.</vt:lpstr>
      <vt:lpstr>3.4. Сибирский лемминг.</vt:lpstr>
      <vt:lpstr>Белая сова. Полярные совы видят днём, иначе им не пере- жить многосуточный свет.</vt:lpstr>
      <vt:lpstr>Волк. Заяц-беляк.</vt:lpstr>
      <vt:lpstr>Слайд 38</vt:lpstr>
      <vt:lpstr>Летом в тундре много комаров, мошек, северных шмелей. Их личинки развиваются в водоёмах тундры, где для них достаточно пищи (крошечных водорослей, остатков растений). Комар. Мошка.</vt:lpstr>
      <vt:lpstr>Северный золотой шмель.</vt:lpstr>
      <vt:lpstr>Долгоножки. Муха.</vt:lpstr>
      <vt:lpstr>Там, где имеются большие стада оленей много слепней и оводов.</vt:lpstr>
      <vt:lpstr>Приспособление животных к условиям тундры: Белая окраска меха зверей и оперенья птиц зимой, лишь на короткое время – летом – сменяется на пёструю. Накопление слоя подкожного жира. Густой мех у зверей, тёплый пух - у птиц. Утепление конечностей на зиму: у песцов –тёплые стельки, у птиц опушение ног. Зимняя спячка. Сезонные миграции и кочевники ( осенью покидают тундру).</vt:lpstr>
      <vt:lpstr>                        Тундра и          человек</vt:lpstr>
      <vt:lpstr> Плотность населения  в тундре  невелика: меньше  1 человека на 1 кв. км.  Здесь живут ханты, манси, эскимосы, эвенки, саами, ненцы, якуты, чукчи и др.   Население тундры</vt:lpstr>
      <vt:lpstr>Крупнейшие города тундры - мурманск, норильск. Мурманск незамерзающий порт, крупный центр рыболовства. Норильск-город металлургов и горняков.</vt:lpstr>
      <vt:lpstr>Слайд 47</vt:lpstr>
      <vt:lpstr>В тундре ведутся поиски и добыча  полезных ископаемых, в первую очередь нефти и газа.</vt:lpstr>
      <vt:lpstr>Слайд 49</vt:lpstr>
      <vt:lpstr>Как это отразилось на природе тундры? Отходы промышленных предприятий загрязнили воздух, воду, почву. От буровых установок- ручьи мазута и солярки. Замусоривание( в тундре мусор нельзя закопать в землю, вечная мерзлота выталкивает его на поверхность). Разрушение растительного покрова тундры современными транспортными средствами ( след от вездехода не зарастает несколько лет). Из-за бесконтрольной охоты некоторые животные стали редкими. На численность обитателей тундры влияет фактор беспокойства животных. ( Нефтепроводы, газопроводы).</vt:lpstr>
      <vt:lpstr>Слайд 51</vt:lpstr>
      <vt:lpstr>Слайд 52</vt:lpstr>
      <vt:lpstr>Редкие звери.</vt:lpstr>
      <vt:lpstr>Игра  «Найди лишнее»</vt:lpstr>
      <vt:lpstr>Кто не живёт в тундре? Лемминг. Песец. Белая куропатка. Тушканчик.</vt:lpstr>
      <vt:lpstr>Что не растёт в тундре? Дриада. Багульник. Горец живородящий. Дуб.</vt:lpstr>
      <vt:lpstr>Анаграммы</vt:lpstr>
      <vt:lpstr>Слайд 58</vt:lpstr>
      <vt:lpstr>Слайд 59</vt:lpstr>
      <vt:lpstr>Слайд 60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Тундра</dc:title>
  <dc:creator>Name</dc:creator>
  <cp:lastModifiedBy>Admin</cp:lastModifiedBy>
  <cp:revision>85</cp:revision>
  <dcterms:created xsi:type="dcterms:W3CDTF">2008-04-01T22:20:38Z</dcterms:created>
  <dcterms:modified xsi:type="dcterms:W3CDTF">2016-10-17T19:25:31Z</dcterms:modified>
</cp:coreProperties>
</file>